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2">
  <p:sldMasterIdLst>
    <p:sldMasterId id="2147483648" r:id="rId1"/>
  </p:sldMasterIdLst>
  <p:notesMasterIdLst>
    <p:notesMasterId r:id="rId4"/>
  </p:notesMasterIdLst>
  <p:handoutMasterIdLst>
    <p:handoutMasterId r:id="rId31"/>
  </p:handoutMasterIdLst>
  <p:sldIdLst>
    <p:sldId id="1137" r:id="rId3"/>
    <p:sldId id="1169" r:id="rId5"/>
    <p:sldId id="1139" r:id="rId6"/>
    <p:sldId id="1140" r:id="rId7"/>
    <p:sldId id="1116" r:id="rId8"/>
    <p:sldId id="1117" r:id="rId9"/>
    <p:sldId id="1118" r:id="rId10"/>
    <p:sldId id="1141" r:id="rId11"/>
    <p:sldId id="1119" r:id="rId12"/>
    <p:sldId id="1121" r:id="rId13"/>
    <p:sldId id="1120" r:id="rId14"/>
    <p:sldId id="1123" r:id="rId15"/>
    <p:sldId id="1122" r:id="rId16"/>
    <p:sldId id="1124" r:id="rId17"/>
    <p:sldId id="1125" r:id="rId18"/>
    <p:sldId id="1126" r:id="rId19"/>
    <p:sldId id="1127" r:id="rId20"/>
    <p:sldId id="1128" r:id="rId21"/>
    <p:sldId id="1129" r:id="rId22"/>
    <p:sldId id="1142" r:id="rId23"/>
    <p:sldId id="1130" r:id="rId24"/>
    <p:sldId id="1163" r:id="rId25"/>
    <p:sldId id="1162" r:id="rId26"/>
    <p:sldId id="1132" r:id="rId27"/>
    <p:sldId id="1131" r:id="rId28"/>
    <p:sldId id="1133" r:id="rId29"/>
    <p:sldId id="114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7239" initials="4" lastIdx="1" clrIdx="0"/>
  <p:cmAuthor id="2" name="wxy" initials="w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handoutMaster" Target="handoutMasters/handoutMaster1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2C495A-F17D-4D58-B080-E26AF5CAF12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17131-FD11-4A8A-8F4A-46A38871CC7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pip3 list</a:t>
            </a:r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" y="-336"/>
            <a:ext cx="12166125" cy="6858336"/>
          </a:xfrm>
          <a:prstGeom prst="rect">
            <a:avLst/>
          </a:prstGeom>
        </p:spPr>
      </p:pic>
      <p:pic>
        <p:nvPicPr>
          <p:cNvPr id="24" name="图片 23" descr="1_画板 1 副本_画板 1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738" y="5857693"/>
            <a:ext cx="1668075" cy="117940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42853" y="285946"/>
            <a:ext cx="9336380" cy="534259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3175">
                <a:solidFill>
                  <a:schemeClr val="bg1"/>
                </a:solidFill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pic>
        <p:nvPicPr>
          <p:cNvPr id="3" name="图片 2" descr="形状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15" y="309803"/>
            <a:ext cx="868313" cy="502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AC1B7B3F-A56B-4310-A966-BD55D80449F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3127340-2293-49D2-96F1-6E7BF0C8FD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" y="-336"/>
            <a:ext cx="12166125" cy="6858336"/>
          </a:xfrm>
          <a:prstGeom prst="rect">
            <a:avLst/>
          </a:prstGeom>
        </p:spPr>
      </p:pic>
      <p:pic>
        <p:nvPicPr>
          <p:cNvPr id="24" name="图片 23" descr="1_画板 1 副本_画板 1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738" y="5857693"/>
            <a:ext cx="1668075" cy="117940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18995" y="142805"/>
            <a:ext cx="9336380" cy="534259"/>
          </a:xfrm>
        </p:spPr>
        <p:txBody>
          <a:bodyPr vert="horz" lIns="90000" tIns="46800" rIns="90000" bIns="46800" rtlCol="0" anchor="ctr" anchorCtr="0">
            <a:noAutofit/>
          </a:bodyPr>
          <a:lstStyle>
            <a:lvl1pPr>
              <a:defRPr sz="3175">
                <a:solidFill>
                  <a:schemeClr val="bg1"/>
                </a:solidFill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pic>
        <p:nvPicPr>
          <p:cNvPr id="3" name="图片 2" descr="形状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4054" y="199591"/>
            <a:ext cx="727851" cy="42102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737" y="771819"/>
            <a:ext cx="12214178" cy="60865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50"/>
          </a:p>
        </p:txBody>
      </p:sp>
      <p:sp>
        <p:nvSpPr>
          <p:cNvPr id="7" name="矩形 6"/>
          <p:cNvSpPr/>
          <p:nvPr/>
        </p:nvSpPr>
        <p:spPr>
          <a:xfrm>
            <a:off x="-10417" y="6651017"/>
            <a:ext cx="12215522" cy="206983"/>
          </a:xfrm>
          <a:prstGeom prst="rect">
            <a:avLst/>
          </a:prstGeom>
          <a:solidFill>
            <a:srgbClr val="DA9F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50"/>
          </a:p>
        </p:txBody>
      </p:sp>
      <p:pic>
        <p:nvPicPr>
          <p:cNvPr id="8" name="图片 7" descr="1_画板 1 副本_画板 1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313" y="-214039"/>
            <a:ext cx="1668075" cy="1179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7" y="-336"/>
            <a:ext cx="12166125" cy="6858336"/>
          </a:xfrm>
          <a:prstGeom prst="rect">
            <a:avLst/>
          </a:prstGeom>
        </p:spPr>
      </p:pic>
      <p:pic>
        <p:nvPicPr>
          <p:cNvPr id="24" name="图片 23" descr="1_画板 1 副本_画板 1 副本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738" y="5857693"/>
            <a:ext cx="1668075" cy="11794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_画板 1 副本_画板 1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738" y="5857693"/>
            <a:ext cx="1668075" cy="1179401"/>
          </a:xfrm>
          <a:prstGeom prst="rect">
            <a:avLst/>
          </a:prstGeom>
        </p:spPr>
      </p:pic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2565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49.xml"/><Relationship Id="rId17" Type="http://schemas.openxmlformats.org/officeDocument/2006/relationships/image" Target="../media/image5.png"/><Relationship Id="rId16" Type="http://schemas.openxmlformats.org/officeDocument/2006/relationships/image" Target="../media/image4.png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Administrator\Desktop\图片1.png图片1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3865" y="168"/>
            <a:ext cx="12184271" cy="6859344"/>
          </a:xfrm>
          <a:prstGeom prst="rect">
            <a:avLst/>
          </a:prstGeom>
        </p:spPr>
      </p:pic>
      <p:pic>
        <p:nvPicPr>
          <p:cNvPr id="9" name="图片 8" descr="图层 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9171" y="-880687"/>
            <a:ext cx="3751824" cy="3751571"/>
          </a:xfrm>
          <a:prstGeom prst="rect">
            <a:avLst/>
          </a:prstGeom>
        </p:spPr>
      </p:pic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4.xml"/><Relationship Id="rId4" Type="http://schemas.openxmlformats.org/officeDocument/2006/relationships/tags" Target="../tags/tag50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tags" Target="../tags/tag5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51.xml"/><Relationship Id="rId2" Type="http://schemas.openxmlformats.org/officeDocument/2006/relationships/image" Target="../media/image9.jpeg"/><Relationship Id="rId1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7.xml"/><Relationship Id="rId1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59.xml"/><Relationship Id="rId2" Type="http://schemas.openxmlformats.org/officeDocument/2006/relationships/image" Target="../media/image6.png"/><Relationship Id="rId1" Type="http://schemas.openxmlformats.org/officeDocument/2006/relationships/tags" Target="../tags/tag5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3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4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1_画板 1 副本_画板 1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398" y="-47378"/>
            <a:ext cx="4580848" cy="3238481"/>
          </a:xfrm>
          <a:prstGeom prst="rect">
            <a:avLst/>
          </a:prstGeom>
        </p:spPr>
      </p:pic>
      <p:sp>
        <p:nvSpPr>
          <p:cNvPr id="12" name="TextBox 29"/>
          <p:cNvSpPr txBox="1"/>
          <p:nvPr/>
        </p:nvSpPr>
        <p:spPr>
          <a:xfrm>
            <a:off x="571500" y="2578100"/>
            <a:ext cx="8486140" cy="869950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l">
              <a:lnSpc>
                <a:spcPct val="105000"/>
              </a:lnSpc>
            </a:pPr>
            <a:r>
              <a:rPr lang="zh-CN" altLang="en-US" sz="3400" b="1">
                <a:solidFill>
                  <a:schemeClr val="bg2"/>
                </a:solidFill>
                <a:latin typeface="阿里巴巴普惠体 B" panose="00020600040101010101" charset="-122"/>
                <a:ea typeface="阿里巴巴普惠体 B" panose="00020600040101010101" charset="-122"/>
                <a:cs typeface="阿里巴巴普惠体 B" panose="00020600040101010101" charset="-122"/>
              </a:rPr>
              <a:t>《</a:t>
            </a:r>
            <a:r>
              <a:rPr lang="zh-CN" altLang="en-US" sz="3400" b="1" dirty="0">
                <a:solidFill>
                  <a:schemeClr val="bg2"/>
                </a:solidFill>
                <a:sym typeface="+mn-ea"/>
              </a:rPr>
              <a:t>稳定性测试&amp;Monkey实操</a:t>
            </a:r>
            <a:r>
              <a:rPr lang="zh-CN" altLang="en-US" sz="3400" b="1" dirty="0">
                <a:solidFill>
                  <a:schemeClr val="bg2"/>
                </a:solidFill>
                <a:sym typeface="+mn-ea"/>
              </a:rPr>
              <a:t>》</a:t>
            </a:r>
            <a:endParaRPr lang="zh-CN" sz="3400" b="1" dirty="0">
              <a:solidFill>
                <a:schemeClr val="bg2"/>
              </a:solidFill>
            </a:endParaRPr>
          </a:p>
          <a:p>
            <a:pPr algn="ctr">
              <a:lnSpc>
                <a:spcPct val="105000"/>
              </a:lnSpc>
            </a:pPr>
            <a:endParaRPr lang="zh-CN" altLang="en-US" sz="3400" b="1" dirty="0">
              <a:solidFill>
                <a:schemeClr val="bg2"/>
              </a:solidFill>
              <a:latin typeface="阿里巴巴普惠体 B" panose="00020600040101010101" charset="-122"/>
              <a:ea typeface="阿里巴巴普惠体 B" panose="00020600040101010101" charset="-122"/>
              <a:cs typeface="阿里巴巴普惠体 B" panose="00020600040101010101" charset="-122"/>
            </a:endParaRPr>
          </a:p>
        </p:txBody>
      </p:sp>
      <p:pic>
        <p:nvPicPr>
          <p:cNvPr id="6" name="图片 5" descr="vip 拷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6249" y="2166940"/>
            <a:ext cx="2690782" cy="2512696"/>
          </a:xfrm>
          <a:prstGeom prst="rect">
            <a:avLst/>
          </a:prstGeom>
        </p:spPr>
      </p:pic>
      <p:pic>
        <p:nvPicPr>
          <p:cNvPr id="9" name="图片 8" descr="矩形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24" y="3104749"/>
            <a:ext cx="4577824" cy="1995910"/>
          </a:xfrm>
          <a:prstGeom prst="rect">
            <a:avLst/>
          </a:prstGeom>
        </p:spPr>
      </p:pic>
      <p:sp>
        <p:nvSpPr>
          <p:cNvPr id="13" name="TextBox 53"/>
          <p:cNvSpPr txBox="1"/>
          <p:nvPr/>
        </p:nvSpPr>
        <p:spPr>
          <a:xfrm>
            <a:off x="809527" y="3810037"/>
            <a:ext cx="3019738" cy="628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490" b="1" dirty="0">
                <a:solidFill>
                  <a:srgbClr val="3F0610"/>
                </a:solidFill>
                <a:latin typeface="阿里巴巴普惠体 B" panose="00020600040101010101" charset="-122"/>
                <a:ea typeface="阿里巴巴普惠体 B" panose="00020600040101010101" charset="-122"/>
                <a:cs typeface="Noto Sans CJK SC Medium" charset="-122"/>
              </a:rPr>
              <a:t>VIP</a:t>
            </a:r>
            <a:r>
              <a:rPr lang="zh-CN" altLang="en-US" sz="3490" b="1" dirty="0">
                <a:solidFill>
                  <a:srgbClr val="3F0610"/>
                </a:solidFill>
                <a:latin typeface="阿里巴巴普惠体 B" panose="00020600040101010101" charset="-122"/>
                <a:ea typeface="阿里巴巴普惠体 B" panose="00020600040101010101" charset="-122"/>
                <a:cs typeface="Noto Sans CJK SC Medium" charset="-122"/>
              </a:rPr>
              <a:t>直播课程</a:t>
            </a:r>
            <a:endParaRPr lang="zh-CN" altLang="en-US" sz="3490" b="1" dirty="0">
              <a:solidFill>
                <a:srgbClr val="3F0610"/>
              </a:solidFill>
              <a:latin typeface="阿里巴巴普惠体 B" panose="00020600040101010101" charset="-122"/>
              <a:ea typeface="阿里巴巴普惠体 B" panose="00020600040101010101" charset="-122"/>
              <a:cs typeface="Noto Sans CJK SC Medium" charset="-122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事件数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3360" y="924560"/>
            <a:ext cx="11650980" cy="6185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必选的命令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rgbClr val="FF0000"/>
                </a:solidFill>
                <a:sym typeface="+mn-ea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：事件数（运行事件的时间</a:t>
            </a:r>
            <a:r>
              <a:rPr lang="en-US" altLang="zh-CN" dirty="0">
                <a:solidFill>
                  <a:srgbClr val="FF0000"/>
                </a:solidFill>
                <a:sym typeface="+mn-ea"/>
              </a:rPr>
              <a:t>*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延迟时间）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通过事件数量来测试稳定性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比如：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你需要测试一个应用的时长是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个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小时；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一个事件的时间是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秒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；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那么你想要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个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小时的事件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数：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1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（小时）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* 60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（分钟）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* 60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（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秒）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=3600 ,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也就是要指定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3600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事件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722110" y="924560"/>
            <a:ext cx="5384165" cy="38055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选项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13360" y="924560"/>
            <a:ext cx="45065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r>
              <a:rPr lang="en-US" dirty="0">
                <a:solidFill>
                  <a:schemeClr val="tx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选项主要分为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3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大类：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基本配置选项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，如设置只对单独的一个包进行测试，设置等待时间等。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事件类型和频率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FF0000"/>
                </a:solidFill>
                <a:sym typeface="+mn-ea"/>
              </a:rPr>
              <a:t>调试选项</a:t>
            </a:r>
            <a:endParaRPr lang="zh-CN" altLang="en-US" dirty="0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56760" y="807085"/>
            <a:ext cx="7689850" cy="5745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dirty="0">
                <a:solidFill>
                  <a:schemeClr val="bg1"/>
                </a:solidFill>
                <a:sym typeface="+mn-ea"/>
              </a:rPr>
              <a:t>指定包（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-p</a:t>
            </a:r>
            <a:r>
              <a:rPr lang="zh-CN" dirty="0">
                <a:solidFill>
                  <a:schemeClr val="bg1"/>
                </a:solidFill>
                <a:sym typeface="+mn-ea"/>
              </a:rPr>
              <a:t>）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88925" y="441325"/>
            <a:ext cx="3585210" cy="5835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sz="240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0520" y="762635"/>
            <a:ext cx="1063688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-p &lt;allowed-package-name&gt;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>
                <a:solidFill>
                  <a:srgbClr val="FF0000"/>
                </a:solidFill>
              </a:rPr>
              <a:t> [</a:t>
            </a:r>
            <a:r>
              <a:rPr lang="en-US" sz="2000" b="1" dirty="0">
                <a:solidFill>
                  <a:srgbClr val="FF0000"/>
                </a:solidFill>
                <a:sym typeface="+mn-ea"/>
              </a:rPr>
              <a:t>-p &lt;allowed-package-name2&gt;</a:t>
            </a:r>
            <a:r>
              <a:rPr lang="en-US" sz="2000" dirty="0">
                <a:solidFill>
                  <a:srgbClr val="FF0000"/>
                </a:solidFill>
              </a:rPr>
              <a:t>] </a:t>
            </a:r>
            <a:endParaRPr lang="en-US" sz="2000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sz="2000" dirty="0">
                <a:solidFill>
                  <a:schemeClr val="tx1"/>
                </a:solidFill>
              </a:rPr>
              <a:t>用此参数指定一个或多个包。指定包之后，</a:t>
            </a:r>
            <a:r>
              <a:rPr lang="zh-CN" altLang="en-US" sz="2000" dirty="0">
                <a:sym typeface="+mn-ea"/>
              </a:rPr>
              <a:t>Monkey</a:t>
            </a:r>
            <a:r>
              <a:rPr lang="en-US" sz="2000" dirty="0">
                <a:solidFill>
                  <a:schemeClr val="tx1"/>
                </a:solidFill>
              </a:rPr>
              <a:t>将只允许系统启动指定的APP。如果无指定包， </a:t>
            </a:r>
            <a:r>
              <a:rPr lang="zh-CN" altLang="en-US" sz="2000" dirty="0">
                <a:sym typeface="+mn-ea"/>
              </a:rPr>
              <a:t>Monkey</a:t>
            </a:r>
            <a:r>
              <a:rPr lang="en-US" sz="2000" dirty="0">
                <a:solidFill>
                  <a:schemeClr val="tx1"/>
                </a:solidFill>
              </a:rPr>
              <a:t>将允许系统启动设备中的所有</a:t>
            </a:r>
            <a:r>
              <a:rPr lang="en-US" sz="2000" dirty="0">
                <a:sym typeface="+mn-ea"/>
              </a:rPr>
              <a:t>APP</a:t>
            </a:r>
            <a:r>
              <a:rPr lang="en-US" sz="2000" dirty="0">
                <a:solidFill>
                  <a:schemeClr val="tx1"/>
                </a:solidFill>
              </a:rPr>
              <a:t>。	</a:t>
            </a:r>
            <a:endParaRPr 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：</a:t>
            </a:r>
            <a:r>
              <a:rPr lang="zh-CN" sz="2000" dirty="0">
                <a:solidFill>
                  <a:schemeClr val="tx1"/>
                </a:solidFill>
              </a:rPr>
              <a:t>对</a:t>
            </a:r>
            <a:r>
              <a:rPr lang="en-US" altLang="zh-CN" sz="2000" dirty="0">
                <a:solidFill>
                  <a:schemeClr val="tx1"/>
                </a:solidFill>
              </a:rPr>
              <a:t>58</a:t>
            </a:r>
            <a:r>
              <a:rPr lang="zh-CN" altLang="en-US" sz="2000" dirty="0">
                <a:solidFill>
                  <a:schemeClr val="tx1"/>
                </a:solidFill>
              </a:rPr>
              <a:t>同城进行稳定性测试，执行</a:t>
            </a:r>
            <a:r>
              <a:rPr lang="en-US" altLang="zh-CN" sz="2000" dirty="0">
                <a:solidFill>
                  <a:schemeClr val="tx1"/>
                </a:solidFill>
              </a:rPr>
              <a:t>100</a:t>
            </a:r>
            <a:r>
              <a:rPr lang="zh-CN" altLang="en-US" sz="2000" dirty="0">
                <a:solidFill>
                  <a:schemeClr val="tx1"/>
                </a:solidFill>
              </a:rPr>
              <a:t>次事件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adb shell monkey -p com.wuba 100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获取包名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1" indent="0">
              <a:lnSpc>
                <a:spcPct val="150000"/>
              </a:lnSpc>
              <a:buFont typeface="+mj-lt"/>
              <a:buNone/>
            </a:pPr>
            <a:r>
              <a:rPr lang="zh-CN" altLang="en-US" sz="2000" b="1" dirty="0">
                <a:solidFill>
                  <a:srgbClr val="FF0000"/>
                </a:solidFill>
                <a:sym typeface="+mn-ea"/>
              </a:rPr>
              <a:t>adb shell dumpsys window windows | findstr mFocusedApp</a:t>
            </a:r>
            <a:endParaRPr lang="zh-CN" altLang="en-US" sz="2000" b="1" dirty="0">
              <a:solidFill>
                <a:srgbClr val="FF0000"/>
              </a:solidFill>
              <a:sym typeface="+mn-ea"/>
            </a:endParaRPr>
          </a:p>
          <a:p>
            <a:pPr lvl="1" indent="0">
              <a:lnSpc>
                <a:spcPct val="150000"/>
              </a:lnSpc>
              <a:buFont typeface="+mj-lt"/>
              <a:buNone/>
            </a:pPr>
            <a:r>
              <a:rPr lang="zh-CN" altLang="en-US" sz="2000" dirty="0">
                <a:sym typeface="+mn-ea"/>
              </a:rPr>
              <a:t>查看当前打开的应用包名和界面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dirty="0">
                <a:solidFill>
                  <a:schemeClr val="bg1"/>
                </a:solidFill>
                <a:sym typeface="+mn-ea"/>
              </a:rPr>
              <a:t>事件间隔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(--throttle)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88925" y="441325"/>
            <a:ext cx="4599305" cy="5835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8925" y="836295"/>
            <a:ext cx="11126470" cy="5785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sz="2000" b="1" dirty="0">
                <a:solidFill>
                  <a:srgbClr val="FF0000"/>
                </a:solidFill>
              </a:rPr>
              <a:t>--throttle &lt;milliseconds&gt; </a:t>
            </a:r>
            <a:r>
              <a:rPr lang="en-US" sz="2000" dirty="0">
                <a:solidFill>
                  <a:schemeClr val="tx1"/>
                </a:solidFill>
              </a:rPr>
              <a:t>    </a:t>
            </a:r>
            <a:endParaRPr 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在事件之间插入固定延迟。通过这个选项可以控制</a:t>
            </a:r>
            <a:r>
              <a:rPr lang="en-US" altLang="zh-CN" sz="2000" dirty="0">
                <a:solidFill>
                  <a:schemeClr val="tx1"/>
                </a:solidFill>
              </a:rPr>
              <a:t>Monkey</a:t>
            </a:r>
            <a:r>
              <a:rPr lang="zh-CN" altLang="en-US" sz="2000" dirty="0">
                <a:solidFill>
                  <a:schemeClr val="tx1"/>
                </a:solidFill>
              </a:rPr>
              <a:t>发送事件的频率。时间单位是</a:t>
            </a:r>
            <a:r>
              <a:rPr lang="zh-CN" altLang="en-US" sz="2000" dirty="0">
                <a:sym typeface="+mn-ea"/>
              </a:rPr>
              <a:t>毫秒</a:t>
            </a:r>
            <a:r>
              <a:rPr lang="zh-CN" altLang="en-US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ym typeface="+mn-ea"/>
              </a:rPr>
              <a:t>ms</a:t>
            </a:r>
            <a:r>
              <a:rPr lang="zh-CN" altLang="en-US" sz="2000" dirty="0">
                <a:solidFill>
                  <a:schemeClr val="tx1"/>
                </a:solidFill>
              </a:rPr>
              <a:t>）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altLang="en-US" sz="2000" dirty="0">
                <a:solidFill>
                  <a:schemeClr val="tx1"/>
                </a:solidFill>
              </a:rPr>
              <a:t>：发送</a:t>
            </a:r>
            <a:r>
              <a:rPr lang="en-US" altLang="zh-CN" sz="2000" dirty="0">
                <a:solidFill>
                  <a:schemeClr val="tx1"/>
                </a:solidFill>
              </a:rPr>
              <a:t>10</a:t>
            </a:r>
            <a:r>
              <a:rPr lang="zh-CN" altLang="en-US" sz="2000" dirty="0">
                <a:solidFill>
                  <a:schemeClr val="tx1"/>
                </a:solidFill>
              </a:rPr>
              <a:t>个事件，持续执行时间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分钟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adb shell monkey --throttle 6000 10</a:t>
            </a:r>
            <a:r>
              <a:rPr lang="en-US" altLang="zh-CN" sz="2000" dirty="0">
                <a:solidFill>
                  <a:schemeClr val="tx1"/>
                </a:solidFill>
              </a:rPr>
              <a:t>   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例</a:t>
            </a:r>
            <a:r>
              <a:rPr lang="en-US" altLang="zh-CN" sz="2000" dirty="0">
                <a:solidFill>
                  <a:schemeClr val="tx1"/>
                </a:solidFill>
              </a:rPr>
              <a:t>3</a:t>
            </a:r>
            <a:r>
              <a:rPr lang="zh-CN" altLang="en-US" sz="2000" dirty="0">
                <a:solidFill>
                  <a:schemeClr val="tx1"/>
                </a:solidFill>
              </a:rPr>
              <a:t>：模拟用户操作，持续执行时间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altLang="en-US" sz="2000" dirty="0">
                <a:solidFill>
                  <a:schemeClr val="tx1"/>
                </a:solidFill>
              </a:rPr>
              <a:t>分钟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adb shell monkey --throttle </a:t>
            </a:r>
            <a:r>
              <a:rPr lang="en-US" altLang="zh-CN" sz="2000" dirty="0">
                <a:solidFill>
                  <a:schemeClr val="tx1"/>
                </a:solidFill>
              </a:rPr>
              <a:t>500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120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dirty="0">
                <a:solidFill>
                  <a:schemeClr val="bg1"/>
                </a:solidFill>
                <a:sym typeface="+mn-ea"/>
              </a:rPr>
              <a:t>日志设置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(-v)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86740" y="843915"/>
            <a:ext cx="10636885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在日志分为三个等级：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-v</a:t>
            </a:r>
            <a:r>
              <a:rPr lang="en-US" altLang="zh-CN" sz="2000" dirty="0">
                <a:solidFill>
                  <a:schemeClr val="tx1"/>
                </a:solidFill>
              </a:rPr>
              <a:t>	Level 0 除启动提示、测试完成和最终结果之外，提供较少信息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-v-v	</a:t>
            </a:r>
            <a:r>
              <a:rPr lang="en-US" altLang="zh-CN" sz="2000" dirty="0">
                <a:solidFill>
                  <a:schemeClr val="tx1"/>
                </a:solidFill>
              </a:rPr>
              <a:t>Level 1	提供较为详细的测试信息，如逐个发送到Activity</a:t>
            </a:r>
            <a:r>
              <a:rPr lang="zh-CN" altLang="en-US" sz="2000" dirty="0">
                <a:solidFill>
                  <a:schemeClr val="tx1"/>
                </a:solidFill>
              </a:rPr>
              <a:t>（页面）</a:t>
            </a:r>
            <a:r>
              <a:rPr lang="en-US" altLang="zh-CN" sz="2000" dirty="0">
                <a:solidFill>
                  <a:schemeClr val="tx1"/>
                </a:solidFill>
              </a:rPr>
              <a:t>的事件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FF0000"/>
                </a:solidFill>
              </a:rPr>
              <a:t>-v-v-v</a:t>
            </a:r>
            <a:r>
              <a:rPr lang="en-US" altLang="zh-CN" sz="2000" dirty="0">
                <a:solidFill>
                  <a:schemeClr val="tx1"/>
                </a:solidFill>
              </a:rPr>
              <a:t>	Level 2  提供更加详细的设置信息，如测试中被选中的或未被选中的Activity。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ym typeface="+mn-ea"/>
              </a:rPr>
              <a:t>例</a:t>
            </a:r>
            <a:r>
              <a:rPr lang="en-US" altLang="zh-CN" sz="2000" dirty="0">
                <a:sym typeface="+mn-ea"/>
              </a:rPr>
              <a:t>4</a:t>
            </a:r>
            <a:r>
              <a:rPr lang="zh-CN" altLang="en-US" sz="2000" dirty="0">
                <a:sym typeface="+mn-ea"/>
              </a:rPr>
              <a:t>：</a:t>
            </a:r>
            <a:r>
              <a:rPr lang="zh-CN" sz="2000" dirty="0">
                <a:sym typeface="+mn-ea"/>
              </a:rPr>
              <a:t>对</a:t>
            </a:r>
            <a:r>
              <a:rPr lang="en-US" altLang="zh-CN" sz="2000" dirty="0">
                <a:sym typeface="+mn-ea"/>
              </a:rPr>
              <a:t>58</a:t>
            </a:r>
            <a:r>
              <a:rPr lang="zh-CN" altLang="en-US" sz="2000" dirty="0">
                <a:sym typeface="+mn-ea"/>
              </a:rPr>
              <a:t>同城进行稳定性测试，执行</a:t>
            </a:r>
            <a:r>
              <a:rPr lang="en-US" altLang="zh-CN" sz="2000" dirty="0">
                <a:sym typeface="+mn-ea"/>
              </a:rPr>
              <a:t>100</a:t>
            </a:r>
            <a:r>
              <a:rPr lang="zh-CN" altLang="en-US" sz="2000" dirty="0">
                <a:sym typeface="+mn-ea"/>
              </a:rPr>
              <a:t>次事件，分别查看不同日志级别记录的信息情况</a:t>
            </a:r>
            <a:endParaRPr lang="zh-CN" altLang="en-US" sz="2000" dirty="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adb shell monkey -p com.wuba -v 100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adb shell monkey -p com.wuba -v-v 100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adb shell monkey -p com.wuba -v -v -v 100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日志导出到本地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ym typeface="+mn-ea"/>
              </a:rPr>
              <a:t>adb shell monkey -p com.wuba -v-v-v 100 &gt;d:\wuba.txt</a:t>
            </a:r>
            <a:endParaRPr lang="en-US" altLang="zh-CN" sz="2000" dirty="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-seed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值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(-s)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88925" y="441325"/>
            <a:ext cx="3585210" cy="5835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400" dirty="0">
              <a:solidFill>
                <a:schemeClr val="accent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720" y="792480"/>
            <a:ext cx="1110488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2000" dirty="0">
                <a:solidFill>
                  <a:schemeClr val="tx1"/>
                </a:solidFill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</a:rPr>
              <a:t>Monkey</a:t>
            </a:r>
            <a:r>
              <a:rPr lang="zh-CN" altLang="en-US" sz="2000" dirty="0">
                <a:solidFill>
                  <a:schemeClr val="tx1"/>
                </a:solidFill>
              </a:rPr>
              <a:t>运行过程中，肯定会发现异常、奔溃、无响应等问题，对于此类问题如何进行复现呢？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-s &lt;seed&gt;</a:t>
            </a:r>
            <a:r>
              <a:rPr lang="zh-CN" altLang="en-US" sz="2000" dirty="0">
                <a:solidFill>
                  <a:schemeClr val="tx1"/>
                </a:solidFill>
              </a:rPr>
              <a:t>	伪随机数生成器的seed值。如果用相同的seed值再次运行Monkey，它将生成相同的事件序列。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使用场景：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olidFill>
                  <a:schemeClr val="tx1"/>
                </a:solidFill>
              </a:rPr>
              <a:t>复现bug，回归测试（验证的问题的时候）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altLang="en-US" sz="2000" dirty="0">
                <a:sym typeface="+mn-ea"/>
              </a:rPr>
              <a:t>adb shell monkey 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-s 15930773849</a:t>
            </a:r>
            <a:r>
              <a:rPr lang="zh-CN" altLang="en-US" sz="2000" dirty="0">
                <a:sym typeface="+mn-ea"/>
              </a:rPr>
              <a:t>11 -p com.wuba -v-v-v 100 &gt;d:\wuba4.txt</a:t>
            </a:r>
            <a:endParaRPr lang="zh-CN" altLang="en-US" sz="2000" dirty="0">
              <a:sym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dirty="0">
                <a:solidFill>
                  <a:schemeClr val="bg1"/>
                </a:solidFill>
                <a:sym typeface="+mn-ea"/>
              </a:rPr>
              <a:t>调试选项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6540" y="817245"/>
            <a:ext cx="11360150" cy="6323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dirty="0">
                <a:solidFill>
                  <a:schemeClr val="tx1"/>
                </a:solidFill>
              </a:rPr>
              <a:t>在Monkey运行过程中，一般拔掉数据线，也会在持续运行。其中有如下几种原因造成Monkey停止：</a:t>
            </a:r>
            <a:endParaRPr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dirty="0">
                <a:solidFill>
                  <a:schemeClr val="tx1"/>
                </a:solidFill>
              </a:rPr>
              <a:t>1. 当命令运行完毕</a:t>
            </a:r>
            <a:endParaRPr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dirty="0">
                <a:solidFill>
                  <a:schemeClr val="tx1"/>
                </a:solidFill>
              </a:rPr>
              <a:t>2. 结束进程的方式来终止Monkey的执行</a:t>
            </a:r>
            <a:endParaRPr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dirty="0">
                <a:solidFill>
                  <a:schemeClr val="tx1"/>
                </a:solidFill>
              </a:rPr>
              <a:t>3. 运行过程中遇到异常、奔溃等情况Monkey也会停止</a:t>
            </a:r>
            <a:endParaRPr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--ignore-crashes</a:t>
            </a: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altLang="zh-CN" dirty="0">
                <a:sym typeface="+mn-ea"/>
              </a:rPr>
              <a:t>          </a:t>
            </a:r>
            <a:r>
              <a:rPr lang="zh-CN" altLang="en-US" dirty="0">
                <a:solidFill>
                  <a:schemeClr val="tx1"/>
                </a:solidFill>
              </a:rPr>
              <a:t>忽略在</a:t>
            </a:r>
            <a:r>
              <a:rPr lang="zh-CN" altLang="en-US" dirty="0">
                <a:sym typeface="+mn-ea"/>
              </a:rPr>
              <a:t>应用程序</a:t>
            </a:r>
            <a:r>
              <a:rPr lang="zh-CN" altLang="en-US" dirty="0">
                <a:solidFill>
                  <a:schemeClr val="tx1"/>
                </a:solidFill>
              </a:rPr>
              <a:t>出现</a:t>
            </a:r>
            <a:r>
              <a:rPr lang="en-US" altLang="zh-CN" dirty="0">
                <a:solidFill>
                  <a:schemeClr val="tx1"/>
                </a:solidFill>
              </a:rPr>
              <a:t>crash</a:t>
            </a:r>
            <a:r>
              <a:rPr lang="zh-CN" altLang="en-US" dirty="0">
                <a:solidFill>
                  <a:schemeClr val="tx1"/>
                </a:solidFill>
              </a:rPr>
              <a:t>时导致的</a:t>
            </a:r>
            <a:r>
              <a:rPr lang="en-US" altLang="zh-CN" dirty="0">
                <a:solidFill>
                  <a:schemeClr val="tx1"/>
                </a:solidFill>
              </a:rPr>
              <a:t>monkey</a:t>
            </a:r>
            <a:r>
              <a:rPr lang="zh-CN" altLang="en-US" dirty="0">
                <a:solidFill>
                  <a:schemeClr val="tx1"/>
                </a:solidFill>
              </a:rPr>
              <a:t>停止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--ignore-timeouts</a:t>
            </a:r>
            <a:r>
              <a:rPr lang="en-US" dirty="0">
                <a:solidFill>
                  <a:schemeClr val="tx1"/>
                </a:solidFill>
              </a:rPr>
              <a:t>		</a:t>
            </a:r>
            <a:r>
              <a:rPr lang="en-US" altLang="zh-CN" dirty="0">
                <a:sym typeface="+mn-ea"/>
              </a:rPr>
              <a:t>          </a:t>
            </a:r>
            <a:r>
              <a:rPr lang="zh-CN" altLang="en-US" dirty="0">
                <a:solidFill>
                  <a:schemeClr val="tx1"/>
                </a:solidFill>
              </a:rPr>
              <a:t>忽略在</a:t>
            </a:r>
            <a:r>
              <a:rPr lang="zh-CN" altLang="en-US" dirty="0">
                <a:sym typeface="+mn-ea"/>
              </a:rPr>
              <a:t>应用程序</a:t>
            </a:r>
            <a:r>
              <a:rPr lang="zh-CN" altLang="en-US" dirty="0">
                <a:solidFill>
                  <a:schemeClr val="tx1"/>
                </a:solidFill>
              </a:rPr>
              <a:t>出现</a:t>
            </a:r>
            <a:r>
              <a:rPr lang="en-US" altLang="zh-CN" dirty="0">
                <a:solidFill>
                  <a:schemeClr val="tx1"/>
                </a:solidFill>
              </a:rPr>
              <a:t>ANR</a:t>
            </a:r>
            <a:r>
              <a:rPr lang="zh-CN" altLang="en-US" dirty="0">
                <a:solidFill>
                  <a:schemeClr val="tx1"/>
                </a:solidFill>
              </a:rPr>
              <a:t>问题时导致</a:t>
            </a:r>
            <a:r>
              <a:rPr lang="en-US" altLang="zh-CN" dirty="0">
                <a:solidFill>
                  <a:schemeClr val="tx1"/>
                </a:solidFill>
              </a:rPr>
              <a:t>monkey</a:t>
            </a:r>
            <a:r>
              <a:rPr lang="zh-CN" altLang="en-US" dirty="0">
                <a:solidFill>
                  <a:schemeClr val="tx1"/>
                </a:solidFill>
              </a:rPr>
              <a:t>停止</a:t>
            </a:r>
            <a:endParaRPr lang="en-US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--ignore-security-exceptions</a:t>
            </a:r>
            <a:r>
              <a:rPr lang="en-US" altLang="zh-CN" dirty="0">
                <a:sym typeface="+mn-ea"/>
              </a:rPr>
              <a:t>        </a:t>
            </a:r>
            <a:r>
              <a:rPr lang="zh-CN" altLang="en-US" dirty="0">
                <a:solidFill>
                  <a:schemeClr val="tx1"/>
                </a:solidFill>
              </a:rPr>
              <a:t>忽略应用程序发生许可错误时导致</a:t>
            </a:r>
            <a:r>
              <a:rPr lang="en-US" altLang="zh-CN" dirty="0">
                <a:solidFill>
                  <a:schemeClr val="tx1"/>
                </a:solidFill>
              </a:rPr>
              <a:t>monkey</a:t>
            </a:r>
            <a:r>
              <a:rPr lang="zh-CN" altLang="en-US" dirty="0">
                <a:solidFill>
                  <a:schemeClr val="tx1"/>
                </a:solidFill>
              </a:rPr>
              <a:t>停止</a:t>
            </a:r>
            <a:endParaRPr lang="zh-CN" altLang="en-US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--kill-process-after-error</a:t>
            </a:r>
            <a:r>
              <a:rPr lang="en-US" altLang="zh-CN" dirty="0">
                <a:solidFill>
                  <a:schemeClr val="tx1"/>
                </a:solidFill>
              </a:rPr>
              <a:t>	           当应用程序发生错误时，应用程序停止运行并保持在当前状态</a:t>
            </a:r>
            <a:endParaRPr lang="en-US" alt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例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：</a:t>
            </a:r>
            <a:r>
              <a:rPr lang="zh-CN" dirty="0">
                <a:sym typeface="+mn-ea"/>
              </a:rPr>
              <a:t>对</a:t>
            </a:r>
            <a:r>
              <a:rPr lang="en-US" altLang="zh-CN" dirty="0">
                <a:sym typeface="+mn-ea"/>
              </a:rPr>
              <a:t>58</a:t>
            </a:r>
            <a:r>
              <a:rPr lang="zh-CN" altLang="en-US" dirty="0">
                <a:sym typeface="+mn-ea"/>
              </a:rPr>
              <a:t>同城进行稳定性测试，执行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次事件，忽略过程中遇到的异常，直到</a:t>
            </a:r>
            <a:r>
              <a:rPr lang="en-US" altLang="zh-CN" dirty="0">
                <a:sym typeface="+mn-ea"/>
              </a:rPr>
              <a:t>50</a:t>
            </a:r>
            <a:r>
              <a:rPr lang="zh-CN" altLang="en-US" dirty="0">
                <a:sym typeface="+mn-ea"/>
              </a:rPr>
              <a:t>次事件完成</a:t>
            </a:r>
            <a:endParaRPr lang="zh-CN" altLang="en-US" dirty="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dirty="0">
                <a:sym typeface="+mn-ea"/>
              </a:rPr>
              <a:t>	</a:t>
            </a:r>
            <a:r>
              <a:rPr lang="zh-CN" altLang="en-US" dirty="0">
                <a:sym typeface="+mn-ea"/>
              </a:rPr>
              <a:t>adb shell monkey -p com.wuba --throttle 500 --ignore-crashes --ignore-timeouts --ignore-security-exceptions --kill-process-after-error </a:t>
            </a:r>
            <a:r>
              <a:rPr lang="zh-CN" altLang="en-US" dirty="0">
                <a:sym typeface="+mn-ea"/>
              </a:rPr>
              <a:t>-v-v-v 50</a:t>
            </a:r>
            <a:endParaRPr lang="zh-CN" altLang="en-US" dirty="0"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命令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事件细分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151130" y="883285"/>
          <a:ext cx="11853545" cy="4539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4515"/>
                <a:gridCol w="1643380"/>
                <a:gridCol w="3086735"/>
                <a:gridCol w="6558915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id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事件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事件名称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事件描述</a:t>
                      </a:r>
                      <a:endParaRPr lang="zh-CN" altLang="en-US" sz="1400"/>
                    </a:p>
                  </a:txBody>
                  <a:tcPr/>
                </a:tc>
              </a:tr>
              <a:tr h="3587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--pct-touch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触摸事件百分比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实际操作类似于点击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340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--pct-motion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滑动事件百分比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实际操作是一个没有拐弯的直线滑动操作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181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2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--pct-pinchzoom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缩放事件百分比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智能机上的放大缩小手势操作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21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3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--pct-trackball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轨迹球事件百分比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一系列的曲线滑动操作（目前很少用）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333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4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--pct-rotation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手机屏幕在横竖屏之间不断地切换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400"/>
                    </a:p>
                  </a:txBody>
                  <a:tcPr/>
                </a:tc>
              </a:tr>
              <a:tr h="4076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5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--pct-permission</a:t>
                      </a:r>
                      <a:endParaRPr lang="en-US" altLang="zh-CN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权限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替换掉了老版本中的--pct-rotation 屏幕旋转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4076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6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--pct-nav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基本导航事件百分比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设备上、下、左、右键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（目前很少用）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175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7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--pct-majornav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主要导航事件百分比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键盘的中间键、回退按键、菜单按键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257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8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--pct-syskeys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系统事件百分比</a:t>
                      </a:r>
                      <a:endParaRPr lang="zh-CN" altLang="en-US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点击Home键、返回键、音量调节键等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9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--pct-appswitch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sym typeface="+mn-ea"/>
                        </a:rPr>
                        <a:t>Activity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启动事件百分比	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/>
                        <a:t>某个页面切换事件</a:t>
                      </a:r>
                      <a:endParaRPr lang="zh-CN" altLang="en-US" sz="1400"/>
                    </a:p>
                  </a:txBody>
                  <a:tcPr/>
                </a:tc>
              </a:tr>
              <a:tr h="4114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10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--pct-flip</a:t>
                      </a:r>
                      <a:r>
                        <a:rPr lang="en-US" altLang="zh-CN" sz="1400" b="1" dirty="0">
                          <a:solidFill>
                            <a:srgbClr val="FF0000"/>
                          </a:solidFill>
                          <a:sym typeface="+mn-ea"/>
                        </a:rPr>
                        <a:t>	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键盘翻转事件百分比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indent="0">
                        <a:lnSpc>
                          <a:spcPct val="150000"/>
                        </a:lnSpc>
                        <a:buFont typeface="Wingdings" panose="05000000000000000000" charset="0"/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点击输入框、键盘弹起、点击输入框以外区域、键盘收回等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3333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400"/>
                        <a:t>11</a:t>
                      </a:r>
                      <a:endParaRPr lang="en-US" altLang="zh-CN" sz="1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b="1" dirty="0">
                          <a:solidFill>
                            <a:srgbClr val="FF0000"/>
                          </a:solidFill>
                          <a:sym typeface="+mn-ea"/>
                        </a:rPr>
                        <a:t>--pct-anyevent</a:t>
                      </a:r>
                      <a:endParaRPr lang="zh-CN" altLang="en-US" sz="1400" b="1" dirty="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其他事件百分比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除了上面的一些其他事件，如按键、其他不常用的设备上的按钮等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sym typeface="+mn-ea"/>
                        </a:rPr>
                        <a:t>（目前很少用）</a:t>
                      </a:r>
                      <a:endParaRPr lang="zh-CN" altLang="en-US" sz="1400" dirty="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00355" y="5584190"/>
            <a:ext cx="7040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参考文档：https://blog.csdn.net/dengachao/article/details/99636823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案例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6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2080" y="777240"/>
            <a:ext cx="1063688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对考研帮</a:t>
            </a:r>
            <a:r>
              <a:rPr lang="en-US" altLang="zh-CN" sz="2000" dirty="0">
                <a:solidFill>
                  <a:schemeClr val="tx1"/>
                </a:solidFill>
              </a:rPr>
              <a:t>apk</a:t>
            </a:r>
            <a:r>
              <a:rPr lang="zh-CN" altLang="en-US" sz="2000" dirty="0">
                <a:solidFill>
                  <a:schemeClr val="tx1"/>
                </a:solidFill>
              </a:rPr>
              <a:t>进行稳定性测试，要求：模拟用户的随机操作，执行时间</a:t>
            </a:r>
            <a:r>
              <a:rPr lang="en-US" altLang="zh-CN" sz="2000" dirty="0">
                <a:solidFill>
                  <a:schemeClr val="tx1"/>
                </a:solidFill>
              </a:rPr>
              <a:t>10-12</a:t>
            </a:r>
            <a:r>
              <a:rPr lang="zh-CN" altLang="en-US" sz="2000" dirty="0">
                <a:solidFill>
                  <a:schemeClr val="tx1"/>
                </a:solidFill>
              </a:rPr>
              <a:t>小时，并出具相关稳定性测试报告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ym typeface="+mn-ea"/>
              </a:rPr>
              <a:t>考研帮</a:t>
            </a:r>
            <a:r>
              <a:rPr lang="en-US" altLang="zh-CN" sz="2000" dirty="0">
                <a:sym typeface="+mn-ea"/>
              </a:rPr>
              <a:t>apk——&gt;</a:t>
            </a:r>
            <a:r>
              <a:rPr lang="zh-CN" altLang="en-US" sz="2000" dirty="0">
                <a:sym typeface="+mn-ea"/>
              </a:rPr>
              <a:t>包名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ym typeface="+mn-ea"/>
              </a:rPr>
              <a:t>模拟用户</a:t>
            </a:r>
            <a:endParaRPr lang="zh-CN" altLang="en-US" sz="2000" dirty="0"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ym typeface="+mn-ea"/>
              </a:rPr>
              <a:t>执行时间</a:t>
            </a:r>
            <a:r>
              <a:rPr lang="en-US" altLang="zh-CN" sz="2000" dirty="0">
                <a:sym typeface="+mn-ea"/>
              </a:rPr>
              <a:t>10-12</a:t>
            </a:r>
            <a:r>
              <a:rPr lang="zh-CN" altLang="en-US" sz="2000" dirty="0">
                <a:sym typeface="+mn-ea"/>
              </a:rPr>
              <a:t>小时</a:t>
            </a:r>
            <a:r>
              <a:rPr lang="en-US" altLang="zh-CN" sz="2000" dirty="0">
                <a:sym typeface="+mn-ea"/>
              </a:rPr>
              <a:t>——&gt;</a:t>
            </a:r>
            <a:r>
              <a:rPr lang="zh-CN" altLang="en-US" sz="2000" dirty="0">
                <a:sym typeface="+mn-ea"/>
              </a:rPr>
              <a:t>确定间隔时间、</a:t>
            </a:r>
            <a:r>
              <a:rPr lang="zh-CN" altLang="en-US" sz="2000" dirty="0">
                <a:sym typeface="+mn-ea"/>
              </a:rPr>
              <a:t> 执行次数</a:t>
            </a:r>
            <a:endParaRPr lang="zh-CN" altLang="en-US" sz="2000" dirty="0"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忽略在执行过程中因为</a:t>
            </a:r>
            <a:r>
              <a:rPr lang="en-US" altLang="zh-CN" sz="2000" dirty="0">
                <a:solidFill>
                  <a:schemeClr val="tx1"/>
                </a:solidFill>
                <a:sym typeface="+mn-ea"/>
              </a:rPr>
              <a:t>crashes,anr</a:t>
            </a: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等导致异常终止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sym typeface="+mn-ea"/>
              </a:rPr>
              <a:t>保存日志</a:t>
            </a: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案例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-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实现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88925" y="441325"/>
            <a:ext cx="3585210" cy="5835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sz="2400" dirty="0">
              <a:solidFill>
                <a:schemeClr val="accent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4995" y="792480"/>
            <a:ext cx="10621010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dirty="0">
                <a:solidFill>
                  <a:schemeClr val="tx1"/>
                </a:solidFill>
              </a:rPr>
              <a:t>实现一：不指定事件的比例产生日志</a:t>
            </a: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000" dirty="0">
                <a:solidFill>
                  <a:srgbClr val="FF0000"/>
                </a:solidFill>
              </a:rPr>
              <a:t>adb shell monkey -p com.tal.kaoyan --throttle 1000 --ignore-crashes --ignore-timeouts -v-v-v 36000 &gt;d:\kaoyan.log</a:t>
            </a:r>
            <a:endParaRPr sz="2000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sz="2000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dirty="0">
                <a:solidFill>
                  <a:schemeClr val="tx1"/>
                </a:solidFill>
              </a:rPr>
              <a:t>实现二：</a:t>
            </a:r>
            <a:r>
              <a:rPr lang="zh-CN" sz="2000" dirty="0">
                <a:sym typeface="+mn-ea"/>
              </a:rPr>
              <a:t>指定事件的比例产生日志</a:t>
            </a:r>
            <a:endParaRPr lang="zh-CN" sz="2000" dirty="0"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sz="2000" dirty="0">
                <a:solidFill>
                  <a:srgbClr val="FF0000"/>
                </a:solidFill>
              </a:rPr>
              <a:t>adb shell monkey -p </a:t>
            </a:r>
            <a:r>
              <a:rPr sz="2000" dirty="0">
                <a:solidFill>
                  <a:schemeClr val="tx1"/>
                </a:solidFill>
              </a:rPr>
              <a:t>com.tal.kaoyan</a:t>
            </a:r>
            <a:r>
              <a:rPr sz="2000" dirty="0">
                <a:solidFill>
                  <a:srgbClr val="FF0000"/>
                </a:solidFill>
              </a:rPr>
              <a:t> -s 100 --pct-touch 30 --pct-motion 30 --pct-appswitch 10 --pct-rotation 5 --throttle </a:t>
            </a:r>
            <a:r>
              <a:rPr sz="2000" dirty="0">
                <a:solidFill>
                  <a:schemeClr val="tx1"/>
                </a:solidFill>
              </a:rPr>
              <a:t>1000</a:t>
            </a:r>
            <a:r>
              <a:rPr sz="2000" dirty="0">
                <a:solidFill>
                  <a:srgbClr val="FF0000"/>
                </a:solidFill>
              </a:rPr>
              <a:t> --ignore-crashes --ignore-timeouts -v-v-v </a:t>
            </a:r>
            <a:r>
              <a:rPr sz="2000" dirty="0">
                <a:solidFill>
                  <a:schemeClr val="tx1"/>
                </a:solidFill>
              </a:rPr>
              <a:t>36000</a:t>
            </a:r>
            <a:r>
              <a:rPr sz="2000" dirty="0">
                <a:solidFill>
                  <a:srgbClr val="FF0000"/>
                </a:solidFill>
              </a:rPr>
              <a:t> &gt;d:\kaoyan2.log</a:t>
            </a:r>
            <a:endParaRPr sz="2000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en-US" altLang="zh-CN" sz="2000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2000" dirty="0">
                <a:solidFill>
                  <a:srgbClr val="FF0000"/>
                </a:solidFill>
                <a:sym typeface="+mn-ea"/>
              </a:rPr>
              <a:t>注：将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对应的命令写到</a:t>
            </a:r>
            <a:r>
              <a:rPr lang="en-US" altLang="zh-CN" sz="2000" dirty="0">
                <a:solidFill>
                  <a:srgbClr val="FF0000"/>
                </a:solidFill>
                <a:sym typeface="+mn-ea"/>
              </a:rPr>
              <a:t>.bat</a:t>
            </a:r>
            <a:r>
              <a:rPr lang="zh-CN" altLang="en-US" sz="2000" dirty="0">
                <a:solidFill>
                  <a:srgbClr val="FF0000"/>
                </a:solidFill>
                <a:sym typeface="+mn-ea"/>
              </a:rPr>
              <a:t>文件中，双击即可运行。</a:t>
            </a:r>
            <a:endParaRPr lang="zh-CN" sz="2000" dirty="0">
              <a:solidFill>
                <a:srgbClr val="FF0000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2000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矩形 1 拷贝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7234" y="1143784"/>
            <a:ext cx="6259563" cy="4534143"/>
          </a:xfrm>
          <a:prstGeom prst="rect">
            <a:avLst/>
          </a:prstGeom>
        </p:spPr>
      </p:pic>
      <p:sp>
        <p:nvSpPr>
          <p:cNvPr id="8" name="标题 7"/>
          <p:cNvSpPr/>
          <p:nvPr>
            <p:ph type="title"/>
          </p:nvPr>
        </p:nvSpPr>
        <p:spPr>
          <a:xfrm>
            <a:off x="1190900" y="285946"/>
            <a:ext cx="2713967" cy="534259"/>
          </a:xfrm>
          <a:noFill/>
        </p:spPr>
        <p:txBody>
          <a:bodyPr/>
          <a:p>
            <a:r>
              <a:rPr lang="zh-CN" altLang="en-US"/>
              <a:t>讲师介绍</a:t>
            </a:r>
            <a:endParaRPr lang="zh-CN" altLang="en-US"/>
          </a:p>
        </p:txBody>
      </p:sp>
      <p:sp>
        <p:nvSpPr>
          <p:cNvPr id="10" name="TextBox 29"/>
          <p:cNvSpPr txBox="1">
            <a:spLocks noChangeArrowheads="1"/>
          </p:cNvSpPr>
          <p:nvPr/>
        </p:nvSpPr>
        <p:spPr bwMode="auto">
          <a:xfrm>
            <a:off x="4971415" y="1630680"/>
            <a:ext cx="5891530" cy="3776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 algn="just" eaLnBrk="1" hangingPunct="1"/>
            <a:r>
              <a:rPr lang="zh-CN" altLang="en-US" sz="2115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华测</a:t>
            </a:r>
            <a:r>
              <a:rPr lang="en-US" altLang="zh-CN" sz="2115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-</a:t>
            </a:r>
            <a:r>
              <a:rPr lang="zh-CN" altLang="en-US" sz="2115" b="1" dirty="0">
                <a:solidFill>
                  <a:schemeClr val="bg1"/>
                </a:solidFill>
                <a:latin typeface="+mj-ea"/>
                <a:ea typeface="+mj-ea"/>
                <a:sym typeface="Arial" panose="020B0604020202020204" pitchFamily="34" charset="0"/>
              </a:rPr>
              <a:t>哈米</a:t>
            </a:r>
            <a:endParaRPr lang="zh-CN" altLang="en-US" sz="1480" b="1" dirty="0">
              <a:solidFill>
                <a:schemeClr val="bg1"/>
              </a:solidFill>
              <a:latin typeface="+mj-ea"/>
              <a:ea typeface="+mj-ea"/>
              <a:sym typeface="Arial" panose="020B0604020202020204" pitchFamily="34" charset="0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endParaRPr lang="zh-CN" altLang="en-US" sz="95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8年+的工作经验，曾在服务于多家上市公司；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擅长软件测试基础、接口测试及性能测试工具，获得“软件评测师”的资质；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擅长Python接口自动化测试测试；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在公司主要负责自动化测试框架维护，担任“测试经理”岗位；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对自动化测试以及性能测试有较为丰富的经验。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 algn="l">
              <a:lnSpc>
                <a:spcPct val="150000"/>
              </a:lnSpc>
              <a:buClrTx/>
              <a:buSzTx/>
              <a:buFont typeface="Wingdings" panose="05000000000000000000" charset="0"/>
              <a:buChar char="u"/>
            </a:pPr>
            <a:endParaRPr lang="zh-CN" altLang="en-US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571500" lvl="0" indent="-571500">
              <a:lnSpc>
                <a:spcPct val="150000"/>
              </a:lnSpc>
              <a:buFont typeface="Wingdings" panose="05000000000000000000" charset="0"/>
              <a:buChar char="u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座右铭：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心有多大，舞台就有多大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lvl="0" indent="0" algn="l">
              <a:lnSpc>
                <a:spcPct val="150000"/>
              </a:lnSpc>
              <a:buFont typeface="Wingdings" panose="05000000000000000000" charset="0"/>
              <a:buNone/>
            </a:pPr>
            <a:endParaRPr lang="zh-CN" altLang="en-US" sz="1400" dirty="0">
              <a:sym typeface="+mn-ea"/>
            </a:endParaRPr>
          </a:p>
          <a:p>
            <a:pPr marL="571500" lvl="0" indent="-571500">
              <a:lnSpc>
                <a:spcPct val="150000"/>
              </a:lnSpc>
              <a:buFont typeface="Wingdings" panose="05000000000000000000" charset="0"/>
              <a:buChar char="u"/>
            </a:pPr>
            <a:endParaRPr lang="zh-CN" altLang="en-US" sz="1400" dirty="0">
              <a:solidFill>
                <a:schemeClr val="bg1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Rectangle 4"/>
          <p:cNvSpPr/>
          <p:nvPr/>
        </p:nvSpPr>
        <p:spPr>
          <a:xfrm>
            <a:off x="1389819" y="1121271"/>
            <a:ext cx="3240833" cy="450155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3811" tIns="16905" rIns="33811" bIns="16905" anchor="ctr"/>
          <a:p>
            <a:pPr algn="ctr" eaLnBrk="1" hangingPunct="1">
              <a:lnSpc>
                <a:spcPct val="150000"/>
              </a:lnSpc>
              <a:defRPr/>
            </a:pPr>
            <a:endParaRPr lang="en-US" sz="795" noProof="1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683000" y="2428875"/>
            <a:ext cx="5281930" cy="10693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175" dirty="0">
                <a:solidFill>
                  <a:schemeClr val="bg1"/>
                </a:solidFill>
                <a:sym typeface="+mn-ea"/>
              </a:rPr>
              <a:t>03 </a:t>
            </a:r>
            <a:r>
              <a:rPr lang="zh-CN" sz="3175" dirty="0">
                <a:solidFill>
                  <a:schemeClr val="bg1"/>
                </a:solidFill>
                <a:sym typeface="+mn-ea"/>
              </a:rPr>
              <a:t>日志分析与</a:t>
            </a:r>
            <a:r>
              <a:rPr lang="en-US" altLang="zh-CN" sz="3175" dirty="0">
                <a:solidFill>
                  <a:schemeClr val="bg1"/>
                </a:solidFill>
                <a:sym typeface="+mn-ea"/>
              </a:rPr>
              <a:t>Bug</a:t>
            </a:r>
            <a:r>
              <a:rPr lang="zh-CN" altLang="en-US" sz="3175" dirty="0">
                <a:solidFill>
                  <a:schemeClr val="bg1"/>
                </a:solidFill>
                <a:sym typeface="+mn-ea"/>
              </a:rPr>
              <a:t>定位</a:t>
            </a:r>
            <a:endParaRPr lang="zh-CN" altLang="en-US" sz="3175" dirty="0">
              <a:solidFill>
                <a:schemeClr val="bg1"/>
              </a:solidFill>
              <a:sym typeface="+mn-ea"/>
            </a:endParaRPr>
          </a:p>
          <a:p>
            <a:pPr algn="l"/>
            <a:endParaRPr lang="zh-CN" altLang="en-US" sz="3175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55174" y="2333602"/>
            <a:ext cx="9281653" cy="774507"/>
            <a:chOff x="3543" y="6945"/>
            <a:chExt cx="27623" cy="2305"/>
          </a:xfrm>
        </p:grpSpPr>
        <p:pic>
          <p:nvPicPr>
            <p:cNvPr id="3" name="图片 2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>
              <a:off x="3543" y="6962"/>
              <a:ext cx="3954" cy="2288"/>
            </a:xfrm>
            <a:prstGeom prst="rect">
              <a:avLst/>
            </a:prstGeom>
          </p:spPr>
        </p:pic>
        <p:pic>
          <p:nvPicPr>
            <p:cNvPr id="2" name="图片 1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flipH="1">
              <a:off x="27212" y="6945"/>
              <a:ext cx="3954" cy="2288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日志分析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085" y="778510"/>
            <a:ext cx="11892280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在</a:t>
            </a:r>
            <a:r>
              <a:rPr lang="en-US" altLang="zh-CN" dirty="0">
                <a:solidFill>
                  <a:schemeClr val="tx1"/>
                </a:solidFill>
              </a:rPr>
              <a:t>Android</a:t>
            </a:r>
            <a:r>
              <a:rPr lang="zh-CN" altLang="en-US" dirty="0">
                <a:solidFill>
                  <a:schemeClr val="tx1"/>
                </a:solidFill>
              </a:rPr>
              <a:t>中有很多异常，其中Crash Exception 在Android 中经常会遇到。比如：NullPointerException 空指针、ClassCastException 类型转换异常、IndexOutOfBoundsException 下标越界异常；那么通过</a:t>
            </a:r>
            <a:r>
              <a:rPr lang="zh-CN" dirty="0">
                <a:solidFill>
                  <a:schemeClr val="tx1"/>
                </a:solidFill>
              </a:rPr>
              <a:t>Monkey测试出现后，需要去查看日志信息，检查在运行过程中</a:t>
            </a:r>
            <a:r>
              <a:rPr lang="zh-CN" dirty="0">
                <a:solidFill>
                  <a:srgbClr val="FF0000"/>
                </a:solidFill>
              </a:rPr>
              <a:t>是否有对应的错误出现。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从文首看到</a:t>
            </a:r>
            <a:r>
              <a:rPr lang="en-US" altLang="zh-CN" dirty="0">
                <a:solidFill>
                  <a:schemeClr val="tx1"/>
                </a:solidFill>
              </a:rPr>
              <a:t>Monkey</a:t>
            </a:r>
            <a:r>
              <a:rPr lang="zh-CN" dirty="0">
                <a:solidFill>
                  <a:schemeClr val="tx1"/>
                </a:solidFill>
              </a:rPr>
              <a:t>日志包含：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①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该次monkey的seed值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②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执行次数（count）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③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执行的对应包名（AllowPackage）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④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执行的类别（IncludeCategory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⑤</a:t>
            </a:r>
            <a:r>
              <a:rPr lang="en-US" altLang="zh-CN" dirty="0">
                <a:solidFill>
                  <a:schemeClr val="tx1"/>
                </a:solidFill>
              </a:rPr>
              <a:t> </a:t>
            </a:r>
            <a:r>
              <a:rPr lang="zh-CN" dirty="0">
                <a:solidFill>
                  <a:schemeClr val="tx1"/>
                </a:solidFill>
              </a:rPr>
              <a:t>每种事件执行的百分比</a:t>
            </a:r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日志分析步骤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085" y="778510"/>
            <a:ext cx="1189228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dirty="0">
                <a:solidFill>
                  <a:schemeClr val="tx1"/>
                </a:solidFill>
              </a:rPr>
              <a:t>一般的操作步骤为以下几步：</a:t>
            </a:r>
            <a:endParaRPr lang="zh-CN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dirty="0">
                <a:solidFill>
                  <a:schemeClr val="tx1"/>
                </a:solidFill>
              </a:rPr>
              <a:t>在日志中找有哪些错误</a:t>
            </a:r>
            <a:endParaRPr lang="zh-CN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dirty="0">
                <a:solidFill>
                  <a:schemeClr val="tx1"/>
                </a:solidFill>
              </a:rPr>
              <a:t>找到错误后再定位是哪些APP或者哪些事件出错</a:t>
            </a:r>
            <a:endParaRPr lang="zh-CN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dirty="0">
                <a:solidFill>
                  <a:schemeClr val="tx1"/>
                </a:solidFill>
              </a:rPr>
              <a:t>提交bug，并附上日志信息</a:t>
            </a:r>
            <a:endParaRPr lang="zh-CN" dirty="0">
              <a:solidFill>
                <a:schemeClr val="tx1"/>
              </a:solidFill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dirty="0">
                <a:solidFill>
                  <a:schemeClr val="tx1"/>
                </a:solidFill>
              </a:rPr>
              <a:t>开发修复bug后，进行</a:t>
            </a:r>
            <a:r>
              <a:rPr lang="zh-CN" dirty="0">
                <a:solidFill>
                  <a:srgbClr val="FF0000"/>
                </a:solidFill>
              </a:rPr>
              <a:t>回归验证</a:t>
            </a:r>
            <a:r>
              <a:rPr lang="zh-CN" dirty="0">
                <a:solidFill>
                  <a:schemeClr val="tx1"/>
                </a:solidFill>
              </a:rPr>
              <a:t>。使用</a:t>
            </a:r>
            <a:r>
              <a:rPr lang="zh-CN" dirty="0">
                <a:solidFill>
                  <a:srgbClr val="FF0000"/>
                </a:solidFill>
              </a:rPr>
              <a:t>之前的monkey命令再执行一遍</a:t>
            </a:r>
            <a:r>
              <a:rPr lang="zh-CN" dirty="0">
                <a:solidFill>
                  <a:schemeClr val="tx1"/>
                </a:solidFill>
              </a:rPr>
              <a:t>，注意</a:t>
            </a:r>
            <a:r>
              <a:rPr lang="zh-CN" dirty="0">
                <a:solidFill>
                  <a:srgbClr val="FF0000"/>
                </a:solidFill>
              </a:rPr>
              <a:t>seed值</a:t>
            </a:r>
            <a:r>
              <a:rPr lang="zh-CN" dirty="0">
                <a:solidFill>
                  <a:schemeClr val="tx1"/>
                </a:solidFill>
              </a:rPr>
              <a:t>要一样</a:t>
            </a:r>
            <a:endParaRPr 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怎么去定位错误</a:t>
            </a:r>
            <a:r>
              <a:rPr lang="en-US" altLang="zh-CN" dirty="0">
                <a:solidFill>
                  <a:schemeClr val="bg1"/>
                </a:solidFill>
                <a:sym typeface="+mn-ea"/>
              </a:rPr>
              <a:t>?</a:t>
            </a:r>
            <a:endParaRPr lang="en-US" altLang="zh-CN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9085" y="778510"/>
            <a:ext cx="118922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9085" y="778510"/>
            <a:ext cx="1189228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r>
              <a:rPr dirty="0">
                <a:solidFill>
                  <a:schemeClr val="tx1"/>
                </a:solidFill>
              </a:rPr>
              <a:t>一般测试结果分析</a:t>
            </a:r>
            <a:r>
              <a:rPr lang="zh-CN" dirty="0">
                <a:solidFill>
                  <a:schemeClr val="tx1"/>
                </a:solidFill>
              </a:rPr>
              <a:t>通过</a:t>
            </a:r>
            <a:r>
              <a:rPr dirty="0">
                <a:solidFill>
                  <a:schemeClr val="tx1"/>
                </a:solidFill>
              </a:rPr>
              <a:t>搜索关键字：</a:t>
            </a:r>
            <a:endParaRPr dirty="0">
              <a:solidFill>
                <a:schemeClr val="tx1"/>
              </a:solidFill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dirty="0">
                <a:solidFill>
                  <a:schemeClr val="tx1"/>
                </a:solidFill>
              </a:rPr>
              <a:t>1.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程序无响应，ANR问题：在日志中搜索“ANR”</a:t>
            </a:r>
            <a:endParaRPr dirty="0">
              <a:solidFill>
                <a:schemeClr val="tx1"/>
              </a:solidFill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dirty="0">
                <a:solidFill>
                  <a:schemeClr val="tx1"/>
                </a:solidFill>
              </a:rPr>
              <a:t>2.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崩溃问题：在日志中搜索“CRASH”</a:t>
            </a:r>
            <a:endParaRPr dirty="0">
              <a:solidFill>
                <a:schemeClr val="tx1"/>
              </a:solidFill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dirty="0">
                <a:solidFill>
                  <a:schemeClr val="tx1"/>
                </a:solidFill>
              </a:rPr>
              <a:t>3.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dirty="0">
                <a:solidFill>
                  <a:schemeClr val="tx1"/>
                </a:solidFill>
              </a:rPr>
              <a:t>其他问题:在日志中搜索</a:t>
            </a:r>
            <a:r>
              <a:rPr lang="en-US" dirty="0">
                <a:solidFill>
                  <a:schemeClr val="tx1"/>
                </a:solidFill>
              </a:rPr>
              <a:t>“</a:t>
            </a:r>
            <a:r>
              <a:rPr dirty="0">
                <a:solidFill>
                  <a:schemeClr val="tx1"/>
                </a:solidFill>
              </a:rPr>
              <a:t>Exception</a:t>
            </a:r>
            <a:r>
              <a:rPr lang="zh-CN" dirty="0">
                <a:solidFill>
                  <a:schemeClr val="tx1"/>
                </a:solidFill>
              </a:rPr>
              <a:t>、</a:t>
            </a:r>
            <a:r>
              <a:rPr dirty="0">
                <a:solidFill>
                  <a:schemeClr val="tx1"/>
                </a:solidFill>
              </a:rPr>
              <a:t>FATAL</a:t>
            </a:r>
            <a:r>
              <a:rPr lang="en-US" dirty="0">
                <a:solidFill>
                  <a:schemeClr val="tx1"/>
                </a:solidFill>
              </a:rPr>
              <a:t>” </a:t>
            </a:r>
            <a:r>
              <a:rPr lang="zh-CN" dirty="0">
                <a:sym typeface="+mn-ea"/>
              </a:rPr>
              <a:t>搜索到这段log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2" grpId="0"/>
      <p:bldP spid="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错误定位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695" y="772795"/>
            <a:ext cx="1172019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1</a:t>
            </a:r>
            <a:r>
              <a:rPr lang="zh-CN" sz="2000" dirty="0">
                <a:solidFill>
                  <a:schemeClr val="tx1"/>
                </a:solidFill>
              </a:rPr>
              <a:t>）</a:t>
            </a:r>
            <a:r>
              <a:rPr lang="zh-CN" sz="2000" dirty="0">
                <a:solidFill>
                  <a:srgbClr val="FF0000"/>
                </a:solidFill>
              </a:rPr>
              <a:t>ANR</a:t>
            </a:r>
            <a:r>
              <a:rPr lang="zh-CN" sz="2000" dirty="0">
                <a:solidFill>
                  <a:schemeClr val="tx1"/>
                </a:solidFill>
              </a:rPr>
              <a:t>（Application Not Responding） ：程序无响应</a:t>
            </a: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sz="2000" dirty="0">
                <a:solidFill>
                  <a:schemeClr val="tx1"/>
                </a:solidFill>
              </a:rPr>
              <a:t>只要搜索</a:t>
            </a:r>
            <a:r>
              <a:rPr lang="zh-CN" sz="2000" dirty="0">
                <a:solidFill>
                  <a:srgbClr val="FF0000"/>
                </a:solidFill>
              </a:rPr>
              <a:t>ANR</a:t>
            </a:r>
            <a:r>
              <a:rPr lang="zh-CN" sz="2000" dirty="0">
                <a:solidFill>
                  <a:schemeClr val="tx1"/>
                </a:solidFill>
              </a:rPr>
              <a:t>就可以搜索到这段log，如下图中标注的APK应用名称。这个ANR发生在com.android.music(音乐)模块。</a:t>
            </a: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sz="2000" dirty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" y="2143760"/>
            <a:ext cx="5867400" cy="450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错误定位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9090" y="728980"/>
            <a:ext cx="117201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sz="2000" dirty="0">
                <a:solidFill>
                  <a:schemeClr val="tx1"/>
                </a:solidFill>
              </a:rPr>
              <a:t>（</a:t>
            </a:r>
            <a:r>
              <a:rPr lang="en-US" altLang="zh-CN" sz="2000" dirty="0">
                <a:solidFill>
                  <a:schemeClr val="tx1"/>
                </a:solidFill>
              </a:rPr>
              <a:t>2</a:t>
            </a:r>
            <a:r>
              <a:rPr lang="zh-CN" sz="2000" dirty="0">
                <a:solidFill>
                  <a:schemeClr val="tx1"/>
                </a:solidFill>
              </a:rPr>
              <a:t>）</a:t>
            </a:r>
            <a:r>
              <a:rPr lang="zh-CN" sz="2000" dirty="0">
                <a:solidFill>
                  <a:srgbClr val="FF0000"/>
                </a:solidFill>
              </a:rPr>
              <a:t>CRASH</a:t>
            </a:r>
            <a:r>
              <a:rPr lang="zh-CN" sz="2000" dirty="0">
                <a:solidFill>
                  <a:schemeClr val="tx1"/>
                </a:solidFill>
              </a:rPr>
              <a:t>：程序崩溃或异常</a:t>
            </a: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	</a:t>
            </a:r>
            <a:r>
              <a:rPr lang="zh-CN" sz="2000" dirty="0">
                <a:solidFill>
                  <a:schemeClr val="tx1"/>
                </a:solidFill>
              </a:rPr>
              <a:t>只要搜索Crash就可以找到这段log，如下图中标注的APK应用名称。这个crash发生在com.hcedu.hcdeom模块。   </a:t>
            </a: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zh-CN" sz="2000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8970" y="2203450"/>
            <a:ext cx="6942455" cy="3996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dirty="0">
                <a:solidFill>
                  <a:schemeClr val="bg1"/>
                </a:solidFill>
                <a:sym typeface="+mn-ea"/>
              </a:rPr>
              <a:t>错误定位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8135" y="732155"/>
            <a:ext cx="1093851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</a:rPr>
              <a:t>注意：</a:t>
            </a:r>
            <a:endParaRPr lang="en-US" alt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</a:rPr>
              <a:t>1. </a:t>
            </a:r>
            <a:r>
              <a:rPr lang="zh-CN" dirty="0">
                <a:solidFill>
                  <a:schemeClr val="tx1"/>
                </a:solidFill>
              </a:rPr>
              <a:t>手机端设置“保持唤醒状态”，运行Monkey。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zh-CN" dirty="0">
                <a:solidFill>
                  <a:schemeClr val="tx1"/>
                </a:solidFill>
              </a:rPr>
              <a:t>测试完成，如果发现手机锁屏，解锁长按Home键，若</a:t>
            </a:r>
            <a:r>
              <a:rPr lang="zh-CN" dirty="0">
                <a:solidFill>
                  <a:srgbClr val="FF0000"/>
                </a:solidFill>
              </a:rPr>
              <a:t>没有后台程序运行</a:t>
            </a:r>
            <a:r>
              <a:rPr lang="zh-CN" dirty="0">
                <a:solidFill>
                  <a:schemeClr val="tx1"/>
                </a:solidFill>
              </a:rPr>
              <a:t>，则</a:t>
            </a:r>
            <a:r>
              <a:rPr lang="zh-CN" dirty="0">
                <a:solidFill>
                  <a:srgbClr val="FF0000"/>
                </a:solidFill>
              </a:rPr>
              <a:t>说明手机重启</a:t>
            </a:r>
            <a:r>
              <a:rPr lang="zh-CN" dirty="0">
                <a:solidFill>
                  <a:schemeClr val="tx1"/>
                </a:solidFill>
              </a:rPr>
              <a:t>。</a:t>
            </a:r>
            <a:endParaRPr lang="zh-CN" dirty="0">
              <a:solidFill>
                <a:schemeClr val="tx1"/>
              </a:solidFill>
            </a:endParaRPr>
          </a:p>
          <a:p>
            <a:pPr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</a:rPr>
              <a:t>3. </a:t>
            </a:r>
            <a:r>
              <a:rPr lang="zh-CN" altLang="en-US" dirty="0">
                <a:solidFill>
                  <a:schemeClr val="tx1"/>
                </a:solidFill>
              </a:rPr>
              <a:t>如果确定是否重启，可以在：设置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>
                <a:solidFill>
                  <a:schemeClr val="tx1"/>
                </a:solidFill>
              </a:rPr>
              <a:t>关于手机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>
                <a:solidFill>
                  <a:schemeClr val="tx1"/>
                </a:solidFill>
              </a:rPr>
              <a:t>状态信息</a:t>
            </a:r>
            <a:r>
              <a:rPr lang="en-US" altLang="zh-CN" dirty="0">
                <a:solidFill>
                  <a:schemeClr val="tx1"/>
                </a:solidFill>
              </a:rPr>
              <a:t>—&gt;</a:t>
            </a:r>
            <a:r>
              <a:rPr lang="zh-CN" altLang="en-US" dirty="0">
                <a:solidFill>
                  <a:schemeClr val="tx1"/>
                </a:solidFill>
              </a:rPr>
              <a:t>已开机时间进行查看。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53"/>
          <p:cNvSpPr txBox="1"/>
          <p:nvPr/>
        </p:nvSpPr>
        <p:spPr>
          <a:xfrm>
            <a:off x="4024656" y="1431298"/>
            <a:ext cx="4142689" cy="106807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zh-CN" altLang="en-US" sz="6350" b="1" dirty="0">
                <a:solidFill>
                  <a:schemeClr val="bg1"/>
                </a:solidFill>
                <a:latin typeface="阿里巴巴普惠体 B" panose="00020600040101010101" charset="-122"/>
                <a:ea typeface="阿里巴巴普惠体 B" panose="00020600040101010101" charset="-122"/>
                <a:cs typeface="Noto Sans CJK SC Medium" charset="-122"/>
              </a:rPr>
              <a:t>谢谢观看</a:t>
            </a:r>
            <a:endParaRPr lang="zh-CN" altLang="en-US" sz="6350" b="1" dirty="0">
              <a:solidFill>
                <a:schemeClr val="bg1"/>
              </a:solidFill>
              <a:latin typeface="阿里巴巴普惠体 B" panose="00020600040101010101" charset="-122"/>
              <a:ea typeface="阿里巴巴普惠体 B" panose="00020600040101010101" charset="-122"/>
              <a:cs typeface="Noto Sans CJK SC Medium" charset="-122"/>
            </a:endParaRPr>
          </a:p>
        </p:txBody>
      </p:sp>
      <p:pic>
        <p:nvPicPr>
          <p:cNvPr id="6" name="图片 5" descr="vip 拷贝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80046" y="2809730"/>
            <a:ext cx="2690782" cy="2512696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本章大纲</a:t>
            </a:r>
            <a:r>
              <a:rPr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95488" y="1071878"/>
            <a:ext cx="432514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dirty="0">
                <a:sym typeface="+mn-ea"/>
              </a:rPr>
              <a:t>稳定性测试概述</a:t>
            </a:r>
            <a:endParaRPr lang="zh-CN" altLang="en-US" dirty="0"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en-US" altLang="zh-CN" dirty="0">
                <a:sym typeface="+mn-ea"/>
              </a:rPr>
              <a:t>Monkey</a:t>
            </a:r>
            <a:r>
              <a:rPr lang="zh-CN" altLang="en-US" dirty="0">
                <a:sym typeface="+mn-ea"/>
              </a:rPr>
              <a:t>稳定性测试实操 </a:t>
            </a:r>
            <a:endParaRPr lang="zh-CN" altLang="en-US" dirty="0">
              <a:sym typeface="+mn-ea"/>
            </a:endParaRPr>
          </a:p>
          <a:p>
            <a:pPr marL="285750" lvl="0" indent="-28575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dirty="0">
                <a:sym typeface="+mn-ea"/>
              </a:rPr>
              <a:t>日志分析与</a:t>
            </a:r>
            <a:r>
              <a:rPr lang="en-US" altLang="zh-CN" dirty="0">
                <a:sym typeface="+mn-ea"/>
              </a:rPr>
              <a:t>bug</a:t>
            </a:r>
            <a:r>
              <a:rPr lang="zh-CN" altLang="en-US" dirty="0">
                <a:sym typeface="+mn-ea"/>
              </a:rPr>
              <a:t>定位</a:t>
            </a:r>
            <a:r>
              <a:rPr lang="en-US" altLang="zh-CN" dirty="0">
                <a:sym typeface="+mn-ea"/>
              </a:rPr>
              <a:t>	     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683000" y="2428875"/>
            <a:ext cx="5281930" cy="580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175" dirty="0">
                <a:solidFill>
                  <a:schemeClr val="bg1"/>
                </a:solidFill>
                <a:sym typeface="+mn-ea"/>
              </a:rPr>
              <a:t>01 </a:t>
            </a:r>
            <a:r>
              <a:rPr lang="zh-CN" altLang="en-US" sz="3175" dirty="0">
                <a:solidFill>
                  <a:schemeClr val="bg1"/>
                </a:solidFill>
                <a:sym typeface="+mn-ea"/>
              </a:rPr>
              <a:t>稳定性测试概述</a:t>
            </a:r>
            <a:endParaRPr lang="zh-CN" altLang="en-US" sz="3175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55174" y="2333602"/>
            <a:ext cx="9281653" cy="774507"/>
            <a:chOff x="3543" y="6945"/>
            <a:chExt cx="27623" cy="2305"/>
          </a:xfrm>
        </p:grpSpPr>
        <p:pic>
          <p:nvPicPr>
            <p:cNvPr id="3" name="图片 2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>
              <a:off x="3543" y="6962"/>
              <a:ext cx="3954" cy="2288"/>
            </a:xfrm>
            <a:prstGeom prst="rect">
              <a:avLst/>
            </a:prstGeom>
          </p:spPr>
        </p:pic>
        <p:pic>
          <p:nvPicPr>
            <p:cNvPr id="2" name="图片 1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flipH="1">
              <a:off x="27212" y="6945"/>
              <a:ext cx="3954" cy="2288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>
                <a:solidFill>
                  <a:schemeClr val="bg1"/>
                </a:solidFill>
                <a:sym typeface="+mn-ea"/>
              </a:rPr>
              <a:t>App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稳定性测试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3510" y="810260"/>
            <a:ext cx="12138025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sz="2000" dirty="0">
                <a:solidFill>
                  <a:schemeClr val="tx1"/>
                </a:solidFill>
              </a:rPr>
              <a:t>稳定性测试就是指软件长时间的持续运行，系统版本是否稳定，是否能否持续的为用户提供服务。 </a:t>
            </a:r>
            <a:endParaRPr lang="zh-CN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</a:rPr>
              <a:t>自动化测试：工具或者代码来代替人工操作行为 </a:t>
            </a:r>
            <a:endParaRPr lang="zh-CN" sz="2000" dirty="0">
              <a:solidFill>
                <a:schemeClr val="tx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</a:rPr>
              <a:t>人工测试：人亲力亲为</a:t>
            </a:r>
            <a:endParaRPr lang="zh-CN" sz="2000" dirty="0">
              <a:solidFill>
                <a:schemeClr val="tx1"/>
              </a:solidFill>
            </a:endParaRPr>
          </a:p>
          <a:p>
            <a:pPr lvl="1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sz="2000" dirty="0">
              <a:solidFill>
                <a:schemeClr val="tx1"/>
              </a:solidFill>
            </a:endParaRPr>
          </a:p>
          <a:p>
            <a:pPr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App</a:t>
            </a:r>
            <a:r>
              <a:rPr lang="zh-CN" altLang="en-US" sz="2000" dirty="0">
                <a:solidFill>
                  <a:schemeClr val="tx1"/>
                </a:solidFill>
              </a:rPr>
              <a:t>的稳定性测试如何实施？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</a:rPr>
              <a:t>首选</a:t>
            </a:r>
            <a:r>
              <a:rPr lang="en-US" altLang="zh-CN" sz="2000" dirty="0">
                <a:solidFill>
                  <a:schemeClr val="tx1"/>
                </a:solidFill>
              </a:rPr>
              <a:t>Monkey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chemeClr val="tx1"/>
                </a:solidFill>
              </a:rPr>
              <a:t>Monkey</a:t>
            </a:r>
            <a:r>
              <a:rPr lang="zh-CN" altLang="en-US" sz="2000" dirty="0">
                <a:solidFill>
                  <a:schemeClr val="tx1"/>
                </a:solidFill>
              </a:rPr>
              <a:t>是向系统发送</a:t>
            </a:r>
            <a:r>
              <a:rPr lang="zh-CN" altLang="en-US" sz="2000" b="1" dirty="0">
                <a:solidFill>
                  <a:schemeClr val="tx1"/>
                </a:solidFill>
              </a:rPr>
              <a:t>随机</a:t>
            </a:r>
            <a:r>
              <a:rPr lang="zh-CN" altLang="en-US" sz="2000" dirty="0">
                <a:solidFill>
                  <a:schemeClr val="tx1"/>
                </a:solidFill>
              </a:rPr>
              <a:t>的用户事件流（如按键输入、触摸屏输入和手势输入等），实现对正在开发的应用程序进行稳定性测试。可以更好的模拟用户操作，确保</a:t>
            </a:r>
            <a:r>
              <a:rPr lang="en-US" altLang="zh-CN" sz="2000" dirty="0">
                <a:solidFill>
                  <a:schemeClr val="tx1"/>
                </a:solidFill>
              </a:rPr>
              <a:t>App</a:t>
            </a:r>
            <a:r>
              <a:rPr lang="zh-CN" altLang="en-US" sz="2000" dirty="0">
                <a:solidFill>
                  <a:schemeClr val="tx1"/>
                </a:solidFill>
              </a:rPr>
              <a:t>的稳定性。</a:t>
            </a:r>
            <a:endParaRPr lang="zh-CN" altLang="en-US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sz="2000" dirty="0">
              <a:solidFill>
                <a:schemeClr val="tx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sz="2000" dirty="0">
                <a:solidFill>
                  <a:schemeClr val="tx1"/>
                </a:solidFill>
              </a:rPr>
              <a:t>你想去固定测试流程</a:t>
            </a: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zh-CN" altLang="en-US" sz="2000" dirty="0">
                <a:solidFill>
                  <a:schemeClr val="tx1"/>
                </a:solidFill>
              </a:rPr>
              <a:t>？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运行原理图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88925" y="441325"/>
            <a:ext cx="3585210" cy="5835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altLang="zh-CN" sz="2400" dirty="0">
              <a:solidFill>
                <a:schemeClr val="accen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5600" y="805180"/>
            <a:ext cx="1149921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sz="2000" dirty="0">
                <a:sym typeface="+mn-ea"/>
              </a:rPr>
              <a:t>通过</a:t>
            </a:r>
            <a:r>
              <a:rPr lang="en-US" altLang="zh-CN" sz="2000" dirty="0">
                <a:sym typeface="+mn-ea"/>
              </a:rPr>
              <a:t>adb</a:t>
            </a:r>
            <a:r>
              <a:rPr lang="zh-CN" altLang="en-US" sz="2000" dirty="0">
                <a:sym typeface="+mn-ea"/>
              </a:rPr>
              <a:t>的命令调用</a:t>
            </a:r>
            <a:r>
              <a:rPr lang="en-US" altLang="zh-CN" sz="2000" dirty="0">
                <a:sym typeface="+mn-ea"/>
              </a:rPr>
              <a:t>monkey.shell</a:t>
            </a:r>
            <a:r>
              <a:rPr lang="zh-CN" altLang="en-US" sz="2000" dirty="0">
                <a:sym typeface="+mn-ea"/>
              </a:rPr>
              <a:t>文件，再执行</a:t>
            </a:r>
            <a:r>
              <a:rPr lang="zh-CN" sz="2000" dirty="0">
                <a:solidFill>
                  <a:srgbClr val="FF0000"/>
                </a:solidFill>
                <a:sym typeface="+mn-ea"/>
              </a:rPr>
              <a:t>monkey.jar</a:t>
            </a:r>
            <a:r>
              <a:rPr lang="zh-CN" sz="2000" dirty="0">
                <a:sym typeface="+mn-ea"/>
              </a:rPr>
              <a:t>文件，</a:t>
            </a:r>
            <a:r>
              <a:rPr lang="zh-CN" sz="2000" dirty="0">
                <a:sym typeface="+mn-ea"/>
              </a:rPr>
              <a:t>调用安卓</a:t>
            </a:r>
            <a:r>
              <a:rPr lang="zh-CN" sz="2000" dirty="0">
                <a:sym typeface="+mn-ea"/>
              </a:rPr>
              <a:t>守护进程，在设备上进行随机性测试。</a:t>
            </a:r>
            <a:endParaRPr lang="zh-CN" sz="2000" dirty="0">
              <a:sym typeface="+mn-ea"/>
            </a:endParaRPr>
          </a:p>
          <a:p>
            <a:pPr marL="800100" lvl="1" indent="-34290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sz="2000" dirty="0">
                <a:sym typeface="+mn-ea"/>
              </a:rPr>
              <a:t>命令：</a:t>
            </a:r>
            <a:r>
              <a:rPr lang="zh-CN" sz="2000" dirty="0">
                <a:solidFill>
                  <a:schemeClr val="accent6">
                    <a:lumMod val="75000"/>
                  </a:schemeClr>
                </a:solidFill>
                <a:sym typeface="+mn-ea"/>
              </a:rPr>
              <a:t>adb shell monkey</a:t>
            </a:r>
            <a:endParaRPr lang="zh-CN" sz="2000" dirty="0">
              <a:solidFill>
                <a:schemeClr val="accent6">
                  <a:lumMod val="75000"/>
                </a:schemeClr>
              </a:solidFill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sz="2000" dirty="0">
                <a:sym typeface="+mn-ea"/>
              </a:rPr>
              <a:t>monkey.shell</a:t>
            </a:r>
            <a:r>
              <a:rPr lang="en-US" altLang="zh-CN" sz="2000" dirty="0">
                <a:sym typeface="+mn-ea"/>
              </a:rPr>
              <a:t> </a:t>
            </a:r>
            <a:r>
              <a:rPr lang="zh-CN" sz="2000" dirty="0">
                <a:sym typeface="+mn-ea"/>
              </a:rPr>
              <a:t>路径：</a:t>
            </a:r>
            <a:r>
              <a:rPr lang="zh-CN" altLang="en-US" sz="2000" dirty="0">
                <a:sym typeface="+mn-ea"/>
              </a:rPr>
              <a:t>/system/bin/monkey</a:t>
            </a:r>
            <a:endParaRPr lang="zh-CN" altLang="en-US" sz="2000" dirty="0">
              <a:sym typeface="+mn-ea"/>
            </a:endParaRPr>
          </a:p>
          <a:p>
            <a:pPr marL="342900" indent="-342900" algn="l">
              <a:lnSpc>
                <a:spcPct val="200000"/>
              </a:lnSpc>
              <a:buFont typeface="Wingdings" panose="05000000000000000000" charset="0"/>
              <a:buChar char="Ø"/>
            </a:pPr>
            <a:r>
              <a:rPr lang="zh-CN" altLang="en-US" sz="2000" dirty="0">
                <a:sym typeface="+mn-ea"/>
              </a:rPr>
              <a:t>monkey.jar</a:t>
            </a:r>
            <a:r>
              <a:rPr lang="en-US" altLang="zh-CN" sz="2000" dirty="0">
                <a:sym typeface="+mn-ea"/>
              </a:rPr>
              <a:t> </a:t>
            </a:r>
            <a:r>
              <a:rPr lang="zh-CN" altLang="en-US" sz="2000" dirty="0">
                <a:sym typeface="+mn-ea"/>
              </a:rPr>
              <a:t>路径：</a:t>
            </a:r>
            <a:r>
              <a:rPr lang="zh-CN" altLang="en-US" sz="2000" dirty="0">
                <a:sym typeface="+mn-ea"/>
              </a:rPr>
              <a:t>/system/framework/monkey.jar</a:t>
            </a:r>
            <a:endParaRPr lang="zh-CN" altLang="en-US" sz="2000" dirty="0">
              <a:sym typeface="+mn-ea"/>
            </a:endParaRPr>
          </a:p>
        </p:txBody>
      </p:sp>
      <p:pic>
        <p:nvPicPr>
          <p:cNvPr id="8" name="图片 7" descr="未命名文件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59450" y="1649095"/>
            <a:ext cx="6246495" cy="492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环境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835" y="758190"/>
            <a:ext cx="1020953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</a:rPr>
              <a:t>之前安装的</a:t>
            </a:r>
            <a:r>
              <a:rPr lang="en-US" altLang="zh-CN" dirty="0">
                <a:solidFill>
                  <a:schemeClr val="tx1"/>
                </a:solidFill>
              </a:rPr>
              <a:t>adb</a:t>
            </a:r>
            <a:r>
              <a:rPr lang="zh-CN" altLang="en-US" dirty="0">
                <a:solidFill>
                  <a:schemeClr val="tx1"/>
                </a:solidFill>
              </a:rPr>
              <a:t>环境即可；真机或者</a:t>
            </a:r>
            <a:r>
              <a:rPr lang="zh-CN" altLang="en-US" dirty="0">
                <a:solidFill>
                  <a:schemeClr val="tx1"/>
                </a:solidFill>
              </a:rPr>
              <a:t>模拟器。</a:t>
            </a:r>
            <a:endParaRPr lang="zh-CN" altLang="en-US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n"/>
            </a:pP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真机：通过</a:t>
            </a:r>
            <a:r>
              <a:rPr lang="en-US" altLang="zh-CN" dirty="0">
                <a:sym typeface="+mn-ea"/>
              </a:rPr>
              <a:t>USB</a:t>
            </a:r>
            <a:r>
              <a:rPr lang="zh-CN" altLang="en-US" dirty="0">
                <a:sym typeface="+mn-ea"/>
              </a:rPr>
              <a:t>或者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wifi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（拔掉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USB</a:t>
            </a:r>
            <a:r>
              <a:rPr lang="en-US" altLang="zh-CN" b="1" dirty="0">
                <a:solidFill>
                  <a:srgbClr val="FF0000"/>
                </a:solidFill>
                <a:sym typeface="+mn-ea"/>
              </a:rPr>
              <a:t>数据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线也能运行）</a:t>
            </a:r>
            <a:endParaRPr lang="en-US" altLang="zh-CN" dirty="0"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wifi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连接的方法：</a:t>
            </a:r>
            <a:br>
              <a:rPr lang="zh-CN" altLang="en-US" dirty="0">
                <a:solidFill>
                  <a:schemeClr val="tx1"/>
                </a:solidFill>
                <a:sym typeface="+mn-ea"/>
              </a:rPr>
            </a:br>
            <a:r>
              <a:rPr lang="zh-CN" altLang="en-US" dirty="0">
                <a:solidFill>
                  <a:schemeClr val="tx1"/>
                </a:solidFill>
                <a:sym typeface="+mn-ea"/>
              </a:rPr>
              <a:t>  1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设置--开发者选项--打开USB调试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  <a:sym typeface="+mn-ea"/>
              </a:rPr>
              <a:t>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2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连接USB线，文件传输的选择（文件、图片），并</a:t>
            </a:r>
            <a:r>
              <a:rPr lang="zh-CN" altLang="en-US" dirty="0">
                <a:sym typeface="+mn-ea"/>
              </a:rPr>
              <a:t>允许权限操作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3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确定手机和电脑是同一个局域网之中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4.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输入：adb devices，回车，确定设备连接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5.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再输入：adb tcpip 5555  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       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把手机默认的连接方式是USB，通过此命令是把USB连接方式改为tcpip方式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6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. 拔掉数据线，输入：adb connect  ip:5555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	比如：adb connect  192.168.2.217:5555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indent="0">
              <a:lnSpc>
                <a:spcPct val="150000"/>
              </a:lnSpc>
              <a:buFont typeface="+mj-lt"/>
              <a:buNone/>
            </a:pPr>
            <a:r>
              <a:rPr lang="zh-CN" altLang="en-US" dirty="0">
                <a:solidFill>
                  <a:schemeClr val="tx1"/>
                </a:solidFill>
                <a:sym typeface="+mn-ea"/>
              </a:rPr>
              <a:t>  </a:t>
            </a:r>
            <a:r>
              <a:rPr lang="en-US" altLang="zh-CN" dirty="0">
                <a:solidFill>
                  <a:schemeClr val="tx1"/>
                </a:solidFill>
                <a:sym typeface="+mn-ea"/>
              </a:rPr>
              <a:t>7</a:t>
            </a:r>
            <a:r>
              <a:rPr lang="zh-CN" altLang="en-US" dirty="0">
                <a:solidFill>
                  <a:schemeClr val="tx1"/>
                </a:solidFill>
                <a:sym typeface="+mn-ea"/>
              </a:rPr>
              <a:t>. 连接成功之后，执行相应的monkey操作。</a:t>
            </a:r>
            <a:endParaRPr lang="zh-CN" altLang="en-US" dirty="0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文本框 12"/>
          <p:cNvSpPr txBox="1"/>
          <p:nvPr/>
        </p:nvSpPr>
        <p:spPr>
          <a:xfrm>
            <a:off x="3683000" y="2428875"/>
            <a:ext cx="5281930" cy="580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175" dirty="0">
                <a:solidFill>
                  <a:schemeClr val="bg1"/>
                </a:solidFill>
                <a:sym typeface="+mn-ea"/>
              </a:rPr>
              <a:t>02 </a:t>
            </a:r>
            <a:r>
              <a:rPr lang="en-US" altLang="zh-CN" sz="3175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sz="3175" dirty="0">
                <a:solidFill>
                  <a:schemeClr val="bg1"/>
                </a:solidFill>
                <a:sym typeface="+mn-ea"/>
              </a:rPr>
              <a:t>稳定性测试实操</a:t>
            </a:r>
            <a:endParaRPr lang="zh-CN" altLang="en-US" sz="3175" dirty="0">
              <a:solidFill>
                <a:schemeClr val="bg1"/>
              </a:solidFill>
              <a:latin typeface="+mj-ea"/>
              <a:ea typeface="+mj-ea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455174" y="2333602"/>
            <a:ext cx="9281653" cy="774507"/>
            <a:chOff x="3543" y="6945"/>
            <a:chExt cx="27623" cy="2305"/>
          </a:xfrm>
        </p:grpSpPr>
        <p:pic>
          <p:nvPicPr>
            <p:cNvPr id="3" name="图片 2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>
              <a:off x="3543" y="6962"/>
              <a:ext cx="3954" cy="2288"/>
            </a:xfrm>
            <a:prstGeom prst="rect">
              <a:avLst/>
            </a:prstGeom>
          </p:spPr>
        </p:pic>
        <p:pic>
          <p:nvPicPr>
            <p:cNvPr id="2" name="图片 1" descr="形状 5"/>
            <p:cNvPicPr>
              <a:picLocks noChangeAspect="1"/>
            </p:cNvPicPr>
            <p:nvPr userDrawn="1"/>
          </p:nvPicPr>
          <p:blipFill>
            <a:blip r:embed="rId1"/>
            <a:stretch>
              <a:fillRect/>
            </a:stretch>
          </p:blipFill>
          <p:spPr>
            <a:xfrm flipH="1">
              <a:off x="27212" y="6945"/>
              <a:ext cx="3954" cy="2288"/>
            </a:xfrm>
            <a:prstGeom prst="rect">
              <a:avLst/>
            </a:prstGeom>
          </p:spPr>
        </p:pic>
      </p:grpSp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dirty="0">
                <a:solidFill>
                  <a:schemeClr val="bg1"/>
                </a:solidFill>
                <a:sym typeface="+mn-ea"/>
              </a:rPr>
              <a:t>Monkey</a:t>
            </a:r>
            <a:r>
              <a:rPr lang="zh-CN" altLang="en-US" dirty="0">
                <a:solidFill>
                  <a:schemeClr val="bg1"/>
                </a:solidFill>
                <a:sym typeface="+mn-ea"/>
              </a:rPr>
              <a:t>操作</a:t>
            </a:r>
            <a:endParaRPr lang="zh-CN" altLang="en-US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8305" y="786765"/>
            <a:ext cx="1020953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dirty="0">
                <a:solidFill>
                  <a:schemeClr val="tx1"/>
                </a:solidFill>
              </a:rPr>
              <a:t>连接设备</a:t>
            </a:r>
            <a:endParaRPr lang="zh-CN" dirty="0">
              <a:solidFill>
                <a:schemeClr val="tx1"/>
              </a:solidFill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ym typeface="+mn-ea"/>
              </a:rPr>
              <a:t>设备：开启</a:t>
            </a:r>
            <a:r>
              <a:rPr lang="en-US" altLang="zh-CN" dirty="0">
                <a:sym typeface="+mn-ea"/>
              </a:rPr>
              <a:t>USB</a:t>
            </a:r>
            <a:r>
              <a:rPr lang="zh-CN" altLang="en-US" dirty="0">
                <a:sym typeface="+mn-ea"/>
              </a:rPr>
              <a:t>调试选项</a:t>
            </a:r>
            <a:endParaRPr lang="zh-CN" altLang="en-US" dirty="0">
              <a:solidFill>
                <a:schemeClr val="tx1"/>
              </a:solidFill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r>
              <a:rPr lang="zh-CN" altLang="en-US" dirty="0">
                <a:sym typeface="+mn-ea"/>
              </a:rPr>
              <a:t>通过在命令行输入</a:t>
            </a:r>
            <a:r>
              <a:rPr lang="en-US" altLang="zh-CN" dirty="0">
                <a:sym typeface="+mn-ea"/>
              </a:rPr>
              <a:t>adb devices</a:t>
            </a:r>
            <a:r>
              <a:rPr lang="zh-CN" altLang="en-US" dirty="0">
                <a:sym typeface="+mn-ea"/>
              </a:rPr>
              <a:t>来进行连接</a:t>
            </a:r>
            <a:endParaRPr lang="zh-CN" altLang="en-US" dirty="0"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lvl="1" indent="0">
              <a:lnSpc>
                <a:spcPct val="200000"/>
              </a:lnSpc>
              <a:buFont typeface="+mj-lt"/>
              <a:buNone/>
            </a:pPr>
            <a:endParaRPr lang="zh-CN" altLang="en-US" dirty="0">
              <a:solidFill>
                <a:schemeClr val="tx1"/>
              </a:solidFill>
              <a:sym typeface="+mn-ea"/>
            </a:endParaRPr>
          </a:p>
          <a:p>
            <a:pPr marL="0" lvl="1" indent="0">
              <a:lnSpc>
                <a:spcPct val="200000"/>
              </a:lnSpc>
              <a:buFont typeface="+mj-lt"/>
              <a:buNone/>
            </a:pPr>
            <a:r>
              <a:rPr lang="en-US" altLang="zh-CN" dirty="0">
                <a:solidFill>
                  <a:schemeClr val="tx1"/>
                </a:solidFill>
              </a:rPr>
              <a:t>2.  </a:t>
            </a:r>
            <a:r>
              <a:rPr lang="zh-CN" dirty="0">
                <a:solidFill>
                  <a:schemeClr val="tx1"/>
                </a:solidFill>
              </a:rPr>
              <a:t>输入命令：</a:t>
            </a:r>
            <a:r>
              <a:rPr lang="en-US" altLang="zh-CN" dirty="0">
                <a:sym typeface="+mn-ea"/>
              </a:rPr>
              <a:t>adb shell monkey </a:t>
            </a:r>
            <a:r>
              <a:rPr lang="zh-CN" altLang="en-US" dirty="0">
                <a:sym typeface="+mn-ea"/>
              </a:rPr>
              <a:t>，查看</a:t>
            </a:r>
            <a:r>
              <a:rPr lang="en-US" dirty="0">
                <a:sym typeface="+mn-ea"/>
              </a:rPr>
              <a:t>Monkey</a:t>
            </a:r>
            <a:r>
              <a:rPr lang="zh-CN" altLang="en-US" dirty="0">
                <a:sym typeface="+mn-ea"/>
              </a:rPr>
              <a:t>支持的所有命令</a:t>
            </a:r>
            <a:endParaRPr lang="en-US" altLang="zh-CN" dirty="0">
              <a:solidFill>
                <a:schemeClr val="tx1"/>
              </a:solidFill>
              <a:sym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dirty="0">
              <a:solidFill>
                <a:schemeClr val="tx1"/>
              </a:solidFill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-5078" t="-1456" r="-8544" b="178"/>
          <a:stretch>
            <a:fillRect/>
          </a:stretch>
        </p:blipFill>
        <p:spPr>
          <a:xfrm>
            <a:off x="7164070" y="2821305"/>
            <a:ext cx="5328285" cy="3621405"/>
          </a:xfrm>
          <a:prstGeom prst="rect">
            <a:avLst/>
          </a:prstGeom>
        </p:spPr>
      </p:pic>
      <p:pic>
        <p:nvPicPr>
          <p:cNvPr id="2" name="图片 1" descr="image-202106301731488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05" y="2647950"/>
            <a:ext cx="6094095" cy="1212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TEMPLATE_CATEGORY" val="custom"/>
  <p:tag name="KSO_WM_TEMPLATE_INDEX" val="20206915"/>
</p:tagLst>
</file>

<file path=ppt/tags/tag51.xml><?xml version="1.0" encoding="utf-8"?>
<p:tagLst xmlns:p="http://schemas.openxmlformats.org/presentationml/2006/main">
  <p:tag name="KSO_WM_TEMPLATE_CATEGORY" val="custom"/>
  <p:tag name="KSO_WM_TEMPLATE_INDEX" val="20206915"/>
</p:tagLst>
</file>

<file path=ppt/tags/tag52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55.xml><?xml version="1.0" encoding="utf-8"?>
<p:tagLst xmlns:p="http://schemas.openxmlformats.org/presentationml/2006/main">
  <p:tag name="KSO_WM_UNIT_PLACING_PICTURE_USER_VIEWPORT" val="{&quot;height&quot;:7050,&quot;width&quot;:9975}"/>
</p:tagLst>
</file>

<file path=ppt/tags/tag56.xml><?xml version="1.0" encoding="utf-8"?>
<p:tagLst xmlns:p="http://schemas.openxmlformats.org/presentationml/2006/main">
  <p:tag name="KSO_WM_UNIT_TABLE_BEAUTIFY" val="smartTable{e421023e-1029-4bd9-96d3-a976a797aa5a}"/>
  <p:tag name="TABLE_ENDDRAG_ORIGIN_RECT" val="910*388"/>
  <p:tag name="TABLE_ENDDRAG_RECT" val="11*69*910*388"/>
</p:tagLst>
</file>

<file path=ppt/tags/tag57.xml><?xml version="1.0" encoding="utf-8"?>
<p:tagLst xmlns:p="http://schemas.openxmlformats.org/presentationml/2006/main">
  <p:tag name="KSO_WM_BEAUTIFY_FLAG" val="#wm#"/>
  <p:tag name="KSO_WM_TEMPLATE_CATEGORY" val="custom"/>
  <p:tag name="KSO_WM_TEMPLATE_INDEX" val="20206915"/>
</p:tagLst>
</file>

<file path=ppt/tags/tag58.xml><?xml version="1.0" encoding="utf-8"?>
<p:tagLst xmlns:p="http://schemas.openxmlformats.org/presentationml/2006/main">
  <p:tag name="KSO_WM_UNIT_PLACING_PICTURE_USER_VIEWPORT" val="{&quot;height&quot;:7478,&quot;width&quot;:8008}"/>
</p:tagLst>
</file>

<file path=ppt/tags/tag59.xml><?xml version="1.0" encoding="utf-8"?>
<p:tagLst xmlns:p="http://schemas.openxmlformats.org/presentationml/2006/main">
  <p:tag name="KSO_WM_TEMPLATE_CATEGORY" val="custom"/>
  <p:tag name="KSO_WM_TEMPLATE_INDEX" val="20206915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2_空白设计模板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4774</Words>
  <Application>WPS 演示</Application>
  <PresentationFormat>宽屏</PresentationFormat>
  <Paragraphs>345</Paragraphs>
  <Slides>27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Wingdings</vt:lpstr>
      <vt:lpstr>阿里巴巴普惠体 B</vt:lpstr>
      <vt:lpstr>Noto Sans CJK SC Medium</vt:lpstr>
      <vt:lpstr>印品黑体</vt:lpstr>
      <vt:lpstr>Arial Unicode MS</vt:lpstr>
      <vt:lpstr>等线</vt:lpstr>
      <vt:lpstr>黑体</vt:lpstr>
      <vt:lpstr>2_空白设计模板</vt:lpstr>
      <vt:lpstr>PowerPoint 演示文稿</vt:lpstr>
      <vt:lpstr>讲师介绍</vt:lpstr>
      <vt:lpstr>本章大纲  </vt:lpstr>
      <vt:lpstr>PowerPoint 演示文稿</vt:lpstr>
      <vt:lpstr>App稳定性测试</vt:lpstr>
      <vt:lpstr>Monkey运行原理图</vt:lpstr>
      <vt:lpstr>Monkey环境</vt:lpstr>
      <vt:lpstr>PowerPoint 演示文稿</vt:lpstr>
      <vt:lpstr>Monkey操作</vt:lpstr>
      <vt:lpstr>Monkey命令-事件数</vt:lpstr>
      <vt:lpstr>Monkey命令-选项</vt:lpstr>
      <vt:lpstr>Monkey命令-指定包（-p）</vt:lpstr>
      <vt:lpstr>Monkey命令-事件间隔(--throttle)</vt:lpstr>
      <vt:lpstr>Monkey命令-日志设置(-v)</vt:lpstr>
      <vt:lpstr>Monkey命令-seed值(-s)</vt:lpstr>
      <vt:lpstr>Monkey命令-调试选项</vt:lpstr>
      <vt:lpstr>monkey命令-事件细分</vt:lpstr>
      <vt:lpstr>案例6</vt:lpstr>
      <vt:lpstr>案例-实现</vt:lpstr>
      <vt:lpstr>PowerPoint 演示文稿</vt:lpstr>
      <vt:lpstr>日志分析</vt:lpstr>
      <vt:lpstr>日志分析步骤</vt:lpstr>
      <vt:lpstr>怎么去定位错误?</vt:lpstr>
      <vt:lpstr>错误定位</vt:lpstr>
      <vt:lpstr>错误定位</vt:lpstr>
      <vt:lpstr>错误定位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PO模式应用</dc:title>
  <dc:creator>Carvin</dc:creator>
  <cp:lastModifiedBy>Hami</cp:lastModifiedBy>
  <cp:revision>911</cp:revision>
  <dcterms:created xsi:type="dcterms:W3CDTF">2019-10-09T05:44:00Z</dcterms:created>
  <dcterms:modified xsi:type="dcterms:W3CDTF">2021-11-12T08:38:01Z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D90F83914D23404A9515A52C6E8897D6</vt:lpwstr>
  </property>
</Properties>
</file>